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28.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3.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52.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27.xml" ContentType="application/vnd.openxmlformats-officedocument.presentationml.slide+xml"/>
  <Override PartName="/ppt/slides/slide48.xml" ContentType="application/vnd.openxmlformats-officedocument.presentationml.slide+xml"/>
  <Override PartName="/ppt/slides/slide43.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notesSlides/notesSlide4.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 id="2147483684" r:id="rId2"/>
    <p:sldMasterId id="2147483696" r:id="rId3"/>
  </p:sldMasterIdLst>
  <p:notesMasterIdLst>
    <p:notesMasterId r:id="rId57"/>
  </p:notesMasterIdLst>
  <p:handoutMasterIdLst>
    <p:handoutMasterId r:id="rId58"/>
  </p:handoutMasterIdLst>
  <p:sldIdLst>
    <p:sldId id="256" r:id="rId4"/>
    <p:sldId id="281" r:id="rId5"/>
    <p:sldId id="282" r:id="rId6"/>
    <p:sldId id="308" r:id="rId7"/>
    <p:sldId id="283" r:id="rId8"/>
    <p:sldId id="284" r:id="rId9"/>
    <p:sldId id="285" r:id="rId10"/>
    <p:sldId id="286" r:id="rId11"/>
    <p:sldId id="287" r:id="rId12"/>
    <p:sldId id="288" r:id="rId13"/>
    <p:sldId id="309" r:id="rId14"/>
    <p:sldId id="289" r:id="rId15"/>
    <p:sldId id="290" r:id="rId16"/>
    <p:sldId id="291" r:id="rId17"/>
    <p:sldId id="292" r:id="rId18"/>
    <p:sldId id="280" r:id="rId19"/>
    <p:sldId id="258" r:id="rId20"/>
    <p:sldId id="266" r:id="rId21"/>
    <p:sldId id="260" r:id="rId22"/>
    <p:sldId id="267" r:id="rId23"/>
    <p:sldId id="271" r:id="rId24"/>
    <p:sldId id="279" r:id="rId25"/>
    <p:sldId id="310" r:id="rId26"/>
    <p:sldId id="277" r:id="rId27"/>
    <p:sldId id="272" r:id="rId28"/>
    <p:sldId id="259" r:id="rId29"/>
    <p:sldId id="261" r:id="rId30"/>
    <p:sldId id="265" r:id="rId31"/>
    <p:sldId id="262" r:id="rId32"/>
    <p:sldId id="270" r:id="rId33"/>
    <p:sldId id="276" r:id="rId34"/>
    <p:sldId id="273" r:id="rId35"/>
    <p:sldId id="269" r:id="rId36"/>
    <p:sldId id="275" r:id="rId37"/>
    <p:sldId id="268" r:id="rId38"/>
    <p:sldId id="278" r:id="rId39"/>
    <p:sldId id="264" r:id="rId40"/>
    <p:sldId id="263" r:id="rId41"/>
    <p:sldId id="293" r:id="rId42"/>
    <p:sldId id="294" r:id="rId43"/>
    <p:sldId id="295" r:id="rId44"/>
    <p:sldId id="296" r:id="rId45"/>
    <p:sldId id="297" r:id="rId46"/>
    <p:sldId id="298" r:id="rId47"/>
    <p:sldId id="299" r:id="rId48"/>
    <p:sldId id="300" r:id="rId49"/>
    <p:sldId id="307" r:id="rId50"/>
    <p:sldId id="301" r:id="rId51"/>
    <p:sldId id="302" r:id="rId52"/>
    <p:sldId id="303" r:id="rId53"/>
    <p:sldId id="304" r:id="rId54"/>
    <p:sldId id="305" r:id="rId55"/>
    <p:sldId id="306" r:id="rId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3300"/>
    <a:srgbClr val="00CC00"/>
    <a:srgbClr val="967200"/>
    <a:srgbClr val="A88000"/>
    <a:srgbClr val="B08600"/>
    <a:srgbClr val="A14D07"/>
    <a:srgbClr val="AC5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4" autoAdjust="0"/>
    <p:restoredTop sz="94517" autoAdjust="0"/>
  </p:normalViewPr>
  <p:slideViewPr>
    <p:cSldViewPr snapToGrid="0">
      <p:cViewPr varScale="1">
        <p:scale>
          <a:sx n="106" d="100"/>
          <a:sy n="106" d="100"/>
        </p:scale>
        <p:origin x="1140"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ustomXml" Target="../customXml/item2.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3177" tIns="46589" rIns="93177" bIns="46589" rtlCol="0"/>
          <a:lstStyle>
            <a:lvl1pPr algn="r">
              <a:defRPr sz="1200"/>
            </a:lvl1pPr>
          </a:lstStyle>
          <a:p>
            <a:fld id="{03571CE4-DA59-4FED-A54E-556E692E4F8E}" type="datetimeFigureOut">
              <a:rPr lang="en-US" smtClean="0"/>
              <a:t>3/13/2015</a:t>
            </a:fld>
            <a:endParaRPr lang="en-US" dirty="0"/>
          </a:p>
        </p:txBody>
      </p:sp>
      <p:sp>
        <p:nvSpPr>
          <p:cNvPr id="4" name="Footer Placeholder 3"/>
          <p:cNvSpPr>
            <a:spLocks noGrp="1"/>
          </p:cNvSpPr>
          <p:nvPr>
            <p:ph type="ftr" sz="quarter" idx="2"/>
          </p:nvPr>
        </p:nvSpPr>
        <p:spPr>
          <a:xfrm>
            <a:off x="1" y="8829968"/>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3177" tIns="46589" rIns="93177" bIns="46589" rtlCol="0" anchor="b"/>
          <a:lstStyle>
            <a:lvl1pPr algn="r">
              <a:defRPr sz="1200"/>
            </a:lvl1pPr>
          </a:lstStyle>
          <a:p>
            <a:fld id="{21D368EE-A077-4A91-9BAF-562A02A1C0F1}" type="slidenum">
              <a:rPr lang="en-US" smtClean="0"/>
              <a:t>‹#›</a:t>
            </a:fld>
            <a:endParaRPr lang="en-US" dirty="0"/>
          </a:p>
        </p:txBody>
      </p:sp>
    </p:spTree>
    <p:extLst>
      <p:ext uri="{BB962C8B-B14F-4D97-AF65-F5344CB8AC3E}">
        <p14:creationId xmlns:p14="http://schemas.microsoft.com/office/powerpoint/2010/main" val="1159605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82" cy="466812"/>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392" y="0"/>
            <a:ext cx="3038382" cy="466812"/>
          </a:xfrm>
          <a:prstGeom prst="rect">
            <a:avLst/>
          </a:prstGeom>
        </p:spPr>
        <p:txBody>
          <a:bodyPr vert="horz" lIns="93177" tIns="46589" rIns="93177" bIns="46589" rtlCol="0"/>
          <a:lstStyle>
            <a:lvl1pPr algn="r">
              <a:defRPr sz="1200"/>
            </a:lvl1pPr>
          </a:lstStyle>
          <a:p>
            <a:fld id="{15D5D441-E683-4320-9E8B-3C5153486342}" type="datetimeFigureOut">
              <a:rPr lang="en-US" smtClean="0"/>
              <a:t>3/13/2015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73744"/>
            <a:ext cx="5608320" cy="3661204"/>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589"/>
            <a:ext cx="3038382" cy="466812"/>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92" y="8829589"/>
            <a:ext cx="3038382" cy="466812"/>
          </a:xfrm>
          <a:prstGeom prst="rect">
            <a:avLst/>
          </a:prstGeom>
        </p:spPr>
        <p:txBody>
          <a:bodyPr vert="horz" lIns="93177" tIns="46589" rIns="93177" bIns="46589" rtlCol="0" anchor="b"/>
          <a:lstStyle>
            <a:lvl1pPr algn="r">
              <a:defRPr sz="1200"/>
            </a:lvl1pPr>
          </a:lstStyle>
          <a:p>
            <a:fld id="{1248F929-2003-4ECB-A0F0-DCC65A3127E7}" type="slidenum">
              <a:rPr lang="en-US" smtClean="0"/>
              <a:t>‹#›</a:t>
            </a:fld>
            <a:endParaRPr lang="en-US" dirty="0"/>
          </a:p>
        </p:txBody>
      </p:sp>
    </p:spTree>
    <p:extLst>
      <p:ext uri="{BB962C8B-B14F-4D97-AF65-F5344CB8AC3E}">
        <p14:creationId xmlns:p14="http://schemas.microsoft.com/office/powerpoint/2010/main" val="54910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date (2/11/15) no manufacturers have submitted to be considered for approval, but we do think at least one will be forthcoming. We will continue to update the approved product list as products are approved. Including use of Digital Speed Limit (DSL) Sign Assemblies in the plans (despite there not being any approved products) could create an unbiddable situation. We recommend not including DSL Sign Assemblies in plans until there is at least one approved product on the list. In the meantime, consider using the WZSZ process using flat sheet speed limit signs. </a:t>
            </a:r>
          </a:p>
          <a:p>
            <a:endParaRPr lang="en-US" dirty="0"/>
          </a:p>
        </p:txBody>
      </p:sp>
      <p:sp>
        <p:nvSpPr>
          <p:cNvPr id="4" name="Slide Number Placeholder 3"/>
          <p:cNvSpPr>
            <a:spLocks noGrp="1"/>
          </p:cNvSpPr>
          <p:nvPr>
            <p:ph type="sldNum" sz="quarter" idx="10"/>
          </p:nvPr>
        </p:nvSpPr>
        <p:spPr/>
        <p:txBody>
          <a:bodyPr/>
          <a:lstStyle/>
          <a:p>
            <a:fld id="{B4FD6CF5-403B-443D-AFCC-1D0507CA43A5}" type="slidenum">
              <a:rPr lang="en-US" smtClean="0"/>
              <a:t>13</a:t>
            </a:fld>
            <a:endParaRPr lang="en-US" dirty="0"/>
          </a:p>
        </p:txBody>
      </p:sp>
    </p:spTree>
    <p:extLst>
      <p:ext uri="{BB962C8B-B14F-4D97-AF65-F5344CB8AC3E}">
        <p14:creationId xmlns:p14="http://schemas.microsoft.com/office/powerpoint/2010/main" val="3603268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ts val="0"/>
              </a:spcBef>
              <a:buFontTx/>
              <a:buChar char="-"/>
              <a:defRPr/>
            </a:pPr>
            <a:r>
              <a:rPr lang="en-US" dirty="0" smtClean="0"/>
              <a:t>Tack</a:t>
            </a:r>
            <a:r>
              <a:rPr lang="en-US" baseline="0" dirty="0" smtClean="0"/>
              <a:t> needs to be thought about before job sale – Night work/ Limited Closure /Access – Should I use Trackless Tack or will SS-1h work</a:t>
            </a:r>
            <a:endParaRPr lang="en-US" dirty="0" smtClean="0"/>
          </a:p>
          <a:p>
            <a:pPr marL="171450" indent="-171450">
              <a:spcBef>
                <a:spcPts val="0"/>
              </a:spcBef>
              <a:buFontTx/>
              <a:buChar char="-"/>
              <a:defRPr/>
            </a:pPr>
            <a:r>
              <a:rPr lang="en-US" dirty="0" smtClean="0"/>
              <a:t>Contractor must give tack a chance</a:t>
            </a:r>
            <a:r>
              <a:rPr lang="en-US" baseline="0" dirty="0" smtClean="0"/>
              <a:t> to break – recent studies show 2hrs is the ideal time for SS-1h</a:t>
            </a:r>
          </a:p>
          <a:p>
            <a:pPr marL="171450" indent="-171450">
              <a:spcBef>
                <a:spcPts val="0"/>
              </a:spcBef>
              <a:buFontTx/>
              <a:buChar char="-"/>
              <a:defRPr/>
            </a:pPr>
            <a:r>
              <a:rPr lang="en-US" baseline="0" dirty="0" smtClean="0"/>
              <a:t>Consider trackless tack change if you cant keep the tack in place</a:t>
            </a:r>
            <a:endParaRPr lang="en-US" dirty="0" smtClean="0"/>
          </a:p>
          <a:p>
            <a:pPr>
              <a:spcBef>
                <a:spcPts val="0"/>
              </a:spcBef>
              <a:defRPr/>
            </a:pPr>
            <a:r>
              <a:rPr lang="en-US" dirty="0" smtClean="0"/>
              <a:t>-  NCAT study concluded that pavement fatigue life is reduced by ~50% from a 10% reduction in the tack bond strength from fully bonded.</a:t>
            </a:r>
            <a:endParaRPr lang="en-US" sz="900" dirty="0" smtClean="0"/>
          </a:p>
          <a:p>
            <a:pPr>
              <a:spcBef>
                <a:spcPts val="0"/>
              </a:spcBef>
              <a:defRPr/>
            </a:pPr>
            <a:r>
              <a:rPr lang="en-US" dirty="0" smtClean="0"/>
              <a:t>-  Poor tack applications may show up as delamination.</a:t>
            </a:r>
          </a:p>
          <a:p>
            <a:pPr>
              <a:spcBef>
                <a:spcPts val="0"/>
              </a:spcBef>
              <a:defRPr/>
            </a:pPr>
            <a:r>
              <a:rPr lang="en-US" dirty="0" smtClean="0"/>
              <a:t>	- I75 placed in 2007 </a:t>
            </a:r>
          </a:p>
          <a:p>
            <a:pPr>
              <a:spcBef>
                <a:spcPts val="0"/>
              </a:spcBef>
              <a:defRPr/>
            </a:pPr>
            <a:r>
              <a:rPr lang="en-US" dirty="0" smtClean="0"/>
              <a:t>	- Delamination began in 2010 – Spot paving</a:t>
            </a:r>
          </a:p>
          <a:p>
            <a:pPr>
              <a:spcBef>
                <a:spcPts val="0"/>
              </a:spcBef>
              <a:defRPr/>
            </a:pPr>
            <a:r>
              <a:rPr lang="en-US" dirty="0" smtClean="0"/>
              <a:t>	- Milled off in 2013</a:t>
            </a:r>
          </a:p>
          <a:p>
            <a:pPr>
              <a:spcBef>
                <a:spcPts val="0"/>
              </a:spcBef>
              <a:defRPr/>
            </a:pPr>
            <a:r>
              <a:rPr lang="en-US" dirty="0" smtClean="0"/>
              <a:t>-  Poor tack applications may also show up as premature fatigue cracking.</a:t>
            </a:r>
          </a:p>
          <a:p>
            <a:pPr>
              <a:spcBef>
                <a:spcPts val="0"/>
              </a:spcBef>
              <a:defRPr/>
            </a:pPr>
            <a:r>
              <a:rPr lang="en-US" dirty="0" smtClean="0"/>
              <a:t>	- Looking to perform research in 2014-15</a:t>
            </a:r>
          </a:p>
          <a:p>
            <a:pPr marL="171450" indent="-171450">
              <a:buFontTx/>
              <a:buChar char="•"/>
              <a:defRPr/>
            </a:pPr>
            <a:endParaRPr 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9FE2F4-4C9F-4875-9EF8-253D318C403A}" type="slidenum">
              <a:rPr lang="en-US" smtClean="0">
                <a:solidFill>
                  <a:prstClr val="black"/>
                </a:solidFill>
              </a:rPr>
              <a:pPr eaLnBrk="1" hangingPunct="1"/>
              <a:t>45</a:t>
            </a:fld>
            <a:endParaRPr lang="en-US" dirty="0" smtClean="0">
              <a:solidFill>
                <a:prstClr val="black"/>
              </a:solidFill>
            </a:endParaRPr>
          </a:p>
        </p:txBody>
      </p:sp>
    </p:spTree>
    <p:extLst>
      <p:ext uri="{BB962C8B-B14F-4D97-AF65-F5344CB8AC3E}">
        <p14:creationId xmlns:p14="http://schemas.microsoft.com/office/powerpoint/2010/main" val="573380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1CFE36-2EEE-4D73-A8BB-0ED4BD15774E}" type="slidenum">
              <a:rPr lang="en-US" smtClean="0">
                <a:solidFill>
                  <a:prstClr val="black"/>
                </a:solidFill>
              </a:rPr>
              <a:pPr eaLnBrk="1" hangingPunct="1"/>
              <a:t>46</a:t>
            </a:fld>
            <a:endParaRPr lang="en-US" dirty="0" smtClean="0">
              <a:solidFill>
                <a:prstClr val="black"/>
              </a:solidFill>
            </a:endParaRPr>
          </a:p>
        </p:txBody>
      </p:sp>
    </p:spTree>
    <p:extLst>
      <p:ext uri="{BB962C8B-B14F-4D97-AF65-F5344CB8AC3E}">
        <p14:creationId xmlns:p14="http://schemas.microsoft.com/office/powerpoint/2010/main" val="14030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8F929-2003-4ECB-A0F0-DCC65A3127E7}" type="slidenum">
              <a:rPr lang="en-US" smtClean="0"/>
              <a:t>18</a:t>
            </a:fld>
            <a:endParaRPr lang="en-US" dirty="0"/>
          </a:p>
        </p:txBody>
      </p:sp>
    </p:spTree>
    <p:extLst>
      <p:ext uri="{BB962C8B-B14F-4D97-AF65-F5344CB8AC3E}">
        <p14:creationId xmlns:p14="http://schemas.microsoft.com/office/powerpoint/2010/main" val="75848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8F929-2003-4ECB-A0F0-DCC65A3127E7}" type="slidenum">
              <a:rPr lang="en-US" smtClean="0"/>
              <a:t>35</a:t>
            </a:fld>
            <a:endParaRPr lang="en-US" dirty="0"/>
          </a:p>
        </p:txBody>
      </p:sp>
    </p:spTree>
    <p:extLst>
      <p:ext uri="{BB962C8B-B14F-4D97-AF65-F5344CB8AC3E}">
        <p14:creationId xmlns:p14="http://schemas.microsoft.com/office/powerpoint/2010/main" val="343191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8F929-2003-4ECB-A0F0-DCC65A3127E7}" type="slidenum">
              <a:rPr lang="en-US" smtClean="0"/>
              <a:t>36</a:t>
            </a:fld>
            <a:endParaRPr lang="en-US" dirty="0"/>
          </a:p>
        </p:txBody>
      </p:sp>
    </p:spTree>
    <p:extLst>
      <p:ext uri="{BB962C8B-B14F-4D97-AF65-F5344CB8AC3E}">
        <p14:creationId xmlns:p14="http://schemas.microsoft.com/office/powerpoint/2010/main" val="2236384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t>Pavement</a:t>
            </a:r>
            <a:r>
              <a:rPr lang="en-US" baseline="0" dirty="0" smtClean="0"/>
              <a:t> fatigue life is drastically reduced by segregation.</a:t>
            </a:r>
          </a:p>
          <a:p>
            <a:pPr marL="228600" indent="-228600">
              <a:buAutoNum type="arabicPeriod"/>
            </a:pPr>
            <a:r>
              <a:rPr lang="en-US" baseline="0" dirty="0" smtClean="0"/>
              <a:t>Stripping will result from water laying in the voids</a:t>
            </a:r>
          </a:p>
          <a:p>
            <a:pPr marL="228600" indent="-228600">
              <a:buAutoNum type="arabicPeriod"/>
            </a:pPr>
            <a:r>
              <a:rPr lang="en-US" baseline="0" dirty="0" smtClean="0"/>
              <a:t>Repairs will be required to go the depth of the issue</a:t>
            </a:r>
          </a:p>
          <a:p>
            <a:pPr marL="228600" indent="-228600">
              <a:buAutoNum type="arabicPeriod"/>
            </a:pPr>
            <a:r>
              <a:rPr lang="en-US" baseline="0" dirty="0" smtClean="0"/>
              <a:t>Contractor can prevent this issue</a:t>
            </a:r>
          </a:p>
          <a:p>
            <a:pPr marL="228600" indent="-228600">
              <a:buAutoNum type="arabicPeriod"/>
            </a:pPr>
            <a:r>
              <a:rPr lang="en-US" baseline="0" dirty="0" smtClean="0"/>
              <a:t>ODOT must reject this work immediately and require repairs. ** DO NOT LET THE ISSUE GO ON FOR DAYS!!!</a:t>
            </a:r>
            <a:endParaRPr 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979E1D-5BC2-4CB4-B2BF-5330195FD2A3}" type="slidenum">
              <a:rPr lang="en-US" smtClean="0">
                <a:solidFill>
                  <a:prstClr val="black"/>
                </a:solidFill>
              </a:rPr>
              <a:pPr eaLnBrk="1" hangingPunct="1"/>
              <a:t>40</a:t>
            </a:fld>
            <a:endParaRPr lang="en-US" dirty="0" smtClean="0">
              <a:solidFill>
                <a:prstClr val="black"/>
              </a:solidFill>
            </a:endParaRPr>
          </a:p>
        </p:txBody>
      </p:sp>
    </p:spTree>
    <p:extLst>
      <p:ext uri="{BB962C8B-B14F-4D97-AF65-F5344CB8AC3E}">
        <p14:creationId xmlns:p14="http://schemas.microsoft.com/office/powerpoint/2010/main" val="228775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US" dirty="0" smtClean="0"/>
              <a:t>Thi</a:t>
            </a:r>
            <a:r>
              <a:rPr lang="en-US" baseline="0" dirty="0" smtClean="0"/>
              <a:t>s issue needs to be addressed future failures will result.</a:t>
            </a:r>
          </a:p>
          <a:p>
            <a:pPr marL="228600" indent="-228600">
              <a:buAutoNum type="arabicPeriod"/>
            </a:pPr>
            <a:r>
              <a:rPr lang="en-US" baseline="0" dirty="0" smtClean="0"/>
              <a:t>254.07 allows for  a 3/8” increase in depth at not additional cost</a:t>
            </a:r>
          </a:p>
          <a:p>
            <a:pPr marL="228600" indent="-228600">
              <a:buAutoNum type="arabicPeriod"/>
            </a:pPr>
            <a:r>
              <a:rPr lang="en-US" baseline="0" dirty="0" smtClean="0"/>
              <a:t>Contractor’s and ODOT need to address this issue.</a:t>
            </a:r>
            <a:endParaRPr 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979E1D-5BC2-4CB4-B2BF-5330195FD2A3}" type="slidenum">
              <a:rPr lang="en-US" smtClean="0">
                <a:solidFill>
                  <a:prstClr val="black"/>
                </a:solidFill>
              </a:rPr>
              <a:pPr eaLnBrk="1" hangingPunct="1"/>
              <a:t>41</a:t>
            </a:fld>
            <a:endParaRPr lang="en-US" dirty="0" smtClean="0">
              <a:solidFill>
                <a:prstClr val="black"/>
              </a:solidFill>
            </a:endParaRPr>
          </a:p>
        </p:txBody>
      </p:sp>
    </p:spTree>
    <p:extLst>
      <p:ext uri="{BB962C8B-B14F-4D97-AF65-F5344CB8AC3E}">
        <p14:creationId xmlns:p14="http://schemas.microsoft.com/office/powerpoint/2010/main" val="353983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401.15 requires</a:t>
            </a:r>
            <a:r>
              <a:rPr lang="en-US" baseline="0" dirty="0" smtClean="0"/>
              <a:t> containment, auger tunnel extensions, heating </a:t>
            </a:r>
            <a:r>
              <a:rPr lang="en-US" baseline="0" dirty="0" smtClean="0"/>
              <a:t>etc..</a:t>
            </a:r>
            <a:endParaRPr 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979E1D-5BC2-4CB4-B2BF-5330195FD2A3}" type="slidenum">
              <a:rPr lang="en-US" smtClean="0">
                <a:solidFill>
                  <a:prstClr val="black"/>
                </a:solidFill>
              </a:rPr>
              <a:pPr eaLnBrk="1" hangingPunct="1"/>
              <a:t>42</a:t>
            </a:fld>
            <a:endParaRPr lang="en-US" dirty="0" smtClean="0">
              <a:solidFill>
                <a:prstClr val="black"/>
              </a:solidFill>
            </a:endParaRPr>
          </a:p>
        </p:txBody>
      </p:sp>
    </p:spTree>
    <p:extLst>
      <p:ext uri="{BB962C8B-B14F-4D97-AF65-F5344CB8AC3E}">
        <p14:creationId xmlns:p14="http://schemas.microsoft.com/office/powerpoint/2010/main" val="374451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28ACE5-03D9-4055-9FDB-5FE8E22A0B35}" type="slidenum">
              <a:rPr lang="en-US" smtClean="0">
                <a:solidFill>
                  <a:prstClr val="black"/>
                </a:solidFill>
              </a:rPr>
              <a:pPr eaLnBrk="1" hangingPunct="1"/>
              <a:t>43</a:t>
            </a:fld>
            <a:endParaRPr lang="en-US" dirty="0" smtClean="0">
              <a:solidFill>
                <a:prstClr val="black"/>
              </a:solidFill>
            </a:endParaRPr>
          </a:p>
        </p:txBody>
      </p:sp>
    </p:spTree>
    <p:extLst>
      <p:ext uri="{BB962C8B-B14F-4D97-AF65-F5344CB8AC3E}">
        <p14:creationId xmlns:p14="http://schemas.microsoft.com/office/powerpoint/2010/main" val="241073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28ACE5-03D9-4055-9FDB-5FE8E22A0B35}" type="slidenum">
              <a:rPr lang="en-US" smtClean="0">
                <a:solidFill>
                  <a:prstClr val="black"/>
                </a:solidFill>
              </a:rPr>
              <a:pPr eaLnBrk="1" hangingPunct="1"/>
              <a:t>44</a:t>
            </a:fld>
            <a:endParaRPr lang="en-US" dirty="0" smtClean="0">
              <a:solidFill>
                <a:prstClr val="black"/>
              </a:solidFill>
            </a:endParaRPr>
          </a:p>
        </p:txBody>
      </p:sp>
    </p:spTree>
    <p:extLst>
      <p:ext uri="{BB962C8B-B14F-4D97-AF65-F5344CB8AC3E}">
        <p14:creationId xmlns:p14="http://schemas.microsoft.com/office/powerpoint/2010/main" val="256621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5533" y="2130425"/>
            <a:ext cx="6942666"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362200" y="3886200"/>
            <a:ext cx="54102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288069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3/13/2015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dirty="0"/>
          </a:p>
        </p:txBody>
      </p:sp>
    </p:spTree>
    <p:extLst>
      <p:ext uri="{BB962C8B-B14F-4D97-AF65-F5344CB8AC3E}">
        <p14:creationId xmlns:p14="http://schemas.microsoft.com/office/powerpoint/2010/main" val="265535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3/13/2015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dirty="0"/>
          </a:p>
        </p:txBody>
      </p:sp>
    </p:spTree>
    <p:extLst>
      <p:ext uri="{BB962C8B-B14F-4D97-AF65-F5344CB8AC3E}">
        <p14:creationId xmlns:p14="http://schemas.microsoft.com/office/powerpoint/2010/main" val="22646167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6D1A629-C434-4D70-8CF6-40CE23D7E6D0}" type="datetime1">
              <a:rPr lang="en-US" smtClean="0">
                <a:solidFill>
                  <a:prstClr val="white">
                    <a:shade val="50000"/>
                  </a:prstClr>
                </a:solidFill>
              </a:rPr>
              <a:pPr/>
              <a:t>3/13/2015</a:t>
            </a:fld>
            <a:endParaRPr lang="en-US" dirty="0">
              <a:solidFill>
                <a:prstClr val="white">
                  <a:shade val="50000"/>
                </a:prstClr>
              </a:solidFill>
            </a:endParaRPr>
          </a:p>
        </p:txBody>
      </p:sp>
      <p:sp>
        <p:nvSpPr>
          <p:cNvPr id="17" name="Footer Placeholder 16"/>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29" name="Slide Number Placeholder 28"/>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930060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507030-947D-4708-825C-9794BA95F83A}" type="datetime1">
              <a:rPr lang="en-US" smtClean="0">
                <a:solidFill>
                  <a:prstClr val="white">
                    <a:shade val="50000"/>
                  </a:prstClr>
                </a:solidFill>
              </a:rPr>
              <a:pPr/>
              <a:t>3/13/2015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469841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348C178-041C-46EF-A647-885F53F0D3CD}" type="datetime1">
              <a:rPr lang="en-US" smtClean="0">
                <a:solidFill>
                  <a:prstClr val="white">
                    <a:shade val="50000"/>
                  </a:prstClr>
                </a:solidFill>
              </a:rPr>
              <a:pPr/>
              <a:t>3/13/2015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24915620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948790D-6B90-4470-9C6B-00E8E56C8ECB}" type="datetime1">
              <a:rPr lang="en-US" smtClean="0">
                <a:solidFill>
                  <a:prstClr val="white">
                    <a:shade val="50000"/>
                  </a:prstClr>
                </a:solidFill>
              </a:rPr>
              <a:pPr/>
              <a:t>3/13/2015</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1642377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EEE1892-2CB0-46B8-B659-81A2595E704C}" type="datetime1">
              <a:rPr lang="en-US" smtClean="0">
                <a:solidFill>
                  <a:prstClr val="white">
                    <a:shade val="50000"/>
                  </a:prstClr>
                </a:solidFill>
              </a:rPr>
              <a:pPr/>
              <a:t>3/13/2015</a:t>
            </a:fld>
            <a:endParaRPr lang="en-US" dirty="0">
              <a:solidFill>
                <a:prstClr val="white">
                  <a:shade val="50000"/>
                </a:prstClr>
              </a:solidFill>
            </a:endParaRPr>
          </a:p>
        </p:txBody>
      </p:sp>
      <p:sp>
        <p:nvSpPr>
          <p:cNvPr id="8" name="Footer Placeholder 7"/>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9" name="Slide Number Placeholder 8"/>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847985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6919666-28A2-49C2-B9A6-384F68FFE794}" type="datetime1">
              <a:rPr lang="en-US" smtClean="0">
                <a:solidFill>
                  <a:prstClr val="white">
                    <a:shade val="50000"/>
                  </a:prstClr>
                </a:solidFill>
              </a:rPr>
              <a:pPr/>
              <a:t>3/13/2015</a:t>
            </a:fld>
            <a:endParaRPr lang="en-US" dirty="0">
              <a:solidFill>
                <a:prstClr val="white">
                  <a:shade val="50000"/>
                </a:prstClr>
              </a:solidFill>
            </a:endParaRPr>
          </a:p>
        </p:txBody>
      </p:sp>
      <p:sp>
        <p:nvSpPr>
          <p:cNvPr id="4" name="Footer Placeholder 3"/>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918508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B9480-650B-4883-81D1-7A7245F845E8}" type="datetime1">
              <a:rPr lang="en-US" smtClean="0">
                <a:solidFill>
                  <a:prstClr val="white">
                    <a:shade val="50000"/>
                  </a:prstClr>
                </a:solidFill>
              </a:rPr>
              <a:pPr/>
              <a:t>3/13/2015</a:t>
            </a:fld>
            <a:endParaRPr lang="en-US" dirty="0">
              <a:solidFill>
                <a:prstClr val="white">
                  <a:shade val="50000"/>
                </a:prstClr>
              </a:solidFill>
            </a:endParaRPr>
          </a:p>
        </p:txBody>
      </p:sp>
      <p:sp>
        <p:nvSpPr>
          <p:cNvPr id="3" name="Footer Placeholder 2"/>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360349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03D3E84-D876-4A80-946A-CA2CAE1C6FB1}" type="datetime1">
              <a:rPr lang="en-US" smtClean="0">
                <a:solidFill>
                  <a:prstClr val="white">
                    <a:shade val="50000"/>
                  </a:prstClr>
                </a:solidFill>
              </a:rPr>
              <a:pPr/>
              <a:t>3/13/2015</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357366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064498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1F48E37-203C-4E02-8C31-A231C62F23E4}" type="datetime1">
              <a:rPr lang="en-US" smtClean="0">
                <a:solidFill>
                  <a:prstClr val="white">
                    <a:shade val="50000"/>
                  </a:prstClr>
                </a:solidFill>
              </a:rPr>
              <a:pPr/>
              <a:t>3/13/2015</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6705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E60F25-5EDF-46AB-917E-EAD806C337A6}" type="datetime1">
              <a:rPr lang="en-US" smtClean="0">
                <a:solidFill>
                  <a:prstClr val="white">
                    <a:shade val="50000"/>
                  </a:prstClr>
                </a:solidFill>
              </a:rPr>
              <a:pPr/>
              <a:t>3/13/2015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1010916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3370F5-3924-4AAD-B828-510B18F48412}" type="datetime1">
              <a:rPr lang="en-US" smtClean="0">
                <a:solidFill>
                  <a:prstClr val="white">
                    <a:shade val="50000"/>
                  </a:prstClr>
                </a:solidFill>
              </a:rPr>
              <a:pPr/>
              <a:t>3/13/2015</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839330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378358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0B4D5-9C59-4BE1-97E9-18E2559D42C2}" type="datetime1">
              <a:rPr lang="en-US" smtClean="0">
                <a:solidFill>
                  <a:prstClr val="black">
                    <a:tint val="75000"/>
                  </a:prstClr>
                </a:solidFill>
              </a:rPr>
              <a:pPr/>
              <a:t>3/13/2015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76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8647D5-7240-45C3-B1FA-BB558CD8C58A}" type="datetime1">
              <a:rPr lang="en-US" smtClean="0">
                <a:solidFill>
                  <a:prstClr val="black">
                    <a:tint val="75000"/>
                  </a:prstClr>
                </a:solidFill>
              </a:rPr>
              <a:pPr/>
              <a:t>3/13/2015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4581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229B8D-2147-4DBC-9904-E730E51B9095}" type="datetime1">
              <a:rPr lang="en-US" smtClean="0">
                <a:solidFill>
                  <a:prstClr val="black">
                    <a:tint val="75000"/>
                  </a:prstClr>
                </a:solidFill>
              </a:rPr>
              <a:pPr/>
              <a:t>3/13/2015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2459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B2FE87-E195-444E-A3AD-4FBFF79F5554}" type="datetime1">
              <a:rPr lang="en-US" smtClean="0">
                <a:solidFill>
                  <a:prstClr val="black">
                    <a:tint val="75000"/>
                  </a:prstClr>
                </a:solidFill>
              </a:rPr>
              <a:pPr/>
              <a:t>3/13/2015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403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31D96C-9397-45C2-BE6E-6FA4DB50B4B2}" type="datetime1">
              <a:rPr lang="en-US" smtClean="0">
                <a:solidFill>
                  <a:prstClr val="black">
                    <a:tint val="75000"/>
                  </a:prstClr>
                </a:solidFill>
              </a:rPr>
              <a:pPr/>
              <a:t>3/13/2015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2705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27F32-96FC-4043-864D-7BD49BDADB50}" type="datetime1">
              <a:rPr lang="en-US" smtClean="0">
                <a:solidFill>
                  <a:prstClr val="black">
                    <a:tint val="75000"/>
                  </a:prstClr>
                </a:solidFill>
              </a:rPr>
              <a:pPr/>
              <a:t>3/13/2015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704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3/13/2015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dirty="0"/>
          </a:p>
        </p:txBody>
      </p:sp>
    </p:spTree>
    <p:extLst>
      <p:ext uri="{BB962C8B-B14F-4D97-AF65-F5344CB8AC3E}">
        <p14:creationId xmlns:p14="http://schemas.microsoft.com/office/powerpoint/2010/main" val="313968918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12012C-A3C7-426B-99A6-28877280AF24}" type="datetime1">
              <a:rPr lang="en-US" smtClean="0">
                <a:solidFill>
                  <a:prstClr val="black">
                    <a:tint val="75000"/>
                  </a:prstClr>
                </a:solidFill>
              </a:rPr>
              <a:pPr/>
              <a:t>3/13/2015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1989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FAEF7-CA94-4040-AD3B-A9D85CE02821}" type="datetime1">
              <a:rPr lang="en-US" smtClean="0">
                <a:solidFill>
                  <a:prstClr val="black">
                    <a:tint val="75000"/>
                  </a:prstClr>
                </a:solidFill>
              </a:rPr>
              <a:pPr/>
              <a:t>3/13/2015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6553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DA6255-65FF-4D26-BB7F-3B5F58337487}" type="datetime1">
              <a:rPr lang="en-US" smtClean="0">
                <a:solidFill>
                  <a:prstClr val="black">
                    <a:tint val="75000"/>
                  </a:prstClr>
                </a:solidFill>
              </a:rPr>
              <a:pPr/>
              <a:t>3/13/2015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633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204EB4-F886-4F8F-881C-8430F088FB1F}" type="datetime1">
              <a:rPr lang="en-US" smtClean="0">
                <a:solidFill>
                  <a:prstClr val="black">
                    <a:tint val="75000"/>
                  </a:prstClr>
                </a:solidFill>
              </a:rPr>
              <a:pPr/>
              <a:t>3/13/2015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387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3/13/2015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dirty="0"/>
          </a:p>
        </p:txBody>
      </p:sp>
    </p:spTree>
    <p:extLst>
      <p:ext uri="{BB962C8B-B14F-4D97-AF65-F5344CB8AC3E}">
        <p14:creationId xmlns:p14="http://schemas.microsoft.com/office/powerpoint/2010/main" val="3342206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3/13/2015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dirty="0"/>
          </a:p>
        </p:txBody>
      </p:sp>
    </p:spTree>
    <p:extLst>
      <p:ext uri="{BB962C8B-B14F-4D97-AF65-F5344CB8AC3E}">
        <p14:creationId xmlns:p14="http://schemas.microsoft.com/office/powerpoint/2010/main" val="8850209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19357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493AFFD-16A9-4771-865C-468DE66242DC}" type="datetimeFigureOut">
              <a:rPr lang="en-US" smtClean="0"/>
              <a:t>3/13/2015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EA41A34-C413-453B-B161-E595A052874B}" type="slidenum">
              <a:rPr lang="en-US" smtClean="0"/>
              <a:t>‹#›</a:t>
            </a:fld>
            <a:endParaRPr lang="en-US" dirty="0"/>
          </a:p>
        </p:txBody>
      </p:sp>
    </p:spTree>
    <p:extLst>
      <p:ext uri="{BB962C8B-B14F-4D97-AF65-F5344CB8AC3E}">
        <p14:creationId xmlns:p14="http://schemas.microsoft.com/office/powerpoint/2010/main" val="34269131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1714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6067" y="4809067"/>
            <a:ext cx="64770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96067" y="262467"/>
            <a:ext cx="6477000" cy="45381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96067" y="5400677"/>
            <a:ext cx="6477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68687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98600" y="274638"/>
            <a:ext cx="7188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98600" y="1600200"/>
            <a:ext cx="7188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37716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87053FA-1CC7-4511-9D7E-FB0B2CDA57E4}" type="datetime1">
              <a:rPr lang="en-US" smtClean="0">
                <a:solidFill>
                  <a:prstClr val="white">
                    <a:shade val="50000"/>
                  </a:prstClr>
                </a:solidFill>
              </a:rPr>
              <a:pPr/>
              <a:t>3/13/2015</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dirty="0" smtClean="0">
                <a:solidFill>
                  <a:prstClr val="white">
                    <a:shade val="50000"/>
                  </a:prstClr>
                </a:solidFill>
              </a:rPr>
              <a:t>- 2014 Conaway Conference -</a:t>
            </a:r>
            <a:endParaRPr lang="en-US" dirty="0">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A8836A3-53ED-477B-8DD0-47FC570D252B}"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84496691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85060-B9F9-4B8A-A28E-65E66961B06C}" type="datetime1">
              <a:rPr lang="en-US" smtClean="0">
                <a:solidFill>
                  <a:prstClr val="black">
                    <a:tint val="75000"/>
                  </a:prstClr>
                </a:solidFill>
              </a:rPr>
              <a:pPr/>
              <a:t>3/13/2015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- 2014 Conaway Conference -</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09ACB-7965-4667-8195-E99CAD80D3B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4517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hyperlink" Target="mailto:craig.landefeld@dot.state.oh.us" TargetMode="Externa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097" y="1096384"/>
            <a:ext cx="6234869" cy="1470025"/>
          </a:xfrm>
        </p:spPr>
        <p:txBody>
          <a:bodyPr>
            <a:noAutofit/>
          </a:bodyPr>
          <a:lstStyle/>
          <a:p>
            <a:r>
              <a:rPr lang="en-US" sz="4800" b="1" cap="all" dirty="0">
                <a:ln w="6350">
                  <a:noFill/>
                </a:ln>
                <a:effectLst>
                  <a:outerShdw blurRad="127000" dist="200000" dir="2700000" algn="tl" rotWithShape="0">
                    <a:srgbClr val="000000">
                      <a:alpha val="30000"/>
                    </a:srgbClr>
                  </a:outerShdw>
                </a:effectLst>
                <a:latin typeface="Lucida Sans" panose="020B0602030504020204" pitchFamily="34" charset="0"/>
              </a:rPr>
              <a:t>2015 Conaway Conference</a:t>
            </a:r>
          </a:p>
        </p:txBody>
      </p:sp>
      <p:sp>
        <p:nvSpPr>
          <p:cNvPr id="3" name="Subtitle 2"/>
          <p:cNvSpPr>
            <a:spLocks noGrp="1"/>
          </p:cNvSpPr>
          <p:nvPr>
            <p:ph type="subTitle" idx="1"/>
          </p:nvPr>
        </p:nvSpPr>
        <p:spPr>
          <a:xfrm>
            <a:off x="2247544" y="3305085"/>
            <a:ext cx="6050422" cy="2090779"/>
          </a:xfrm>
        </p:spPr>
        <p:txBody>
          <a:bodyPr/>
          <a:lstStyle/>
          <a:p>
            <a:r>
              <a:rPr lang="en-US" b="1" dirty="0" smtClean="0">
                <a:latin typeface="Book Antiqua" panose="02040602050305030304" pitchFamily="18" charset="0"/>
              </a:rPr>
              <a:t>Technical Process Reviews</a:t>
            </a:r>
            <a:endParaRPr lang="en-US" b="1" dirty="0">
              <a:latin typeface="Book Antiqua" panose="02040602050305030304" pitchFamily="18" charset="0"/>
            </a:endParaRPr>
          </a:p>
          <a:p>
            <a:pPr>
              <a:spcBef>
                <a:spcPts val="1200"/>
              </a:spcBef>
            </a:pPr>
            <a:endParaRPr lang="en-US" sz="1600" dirty="0"/>
          </a:p>
          <a:p>
            <a:r>
              <a:rPr lang="en-US" sz="2800" dirty="0" smtClean="0">
                <a:latin typeface="Book Antiqua" panose="02040602050305030304" pitchFamily="18" charset="0"/>
              </a:rPr>
              <a:t>Construction Administration</a:t>
            </a:r>
          </a:p>
          <a:p>
            <a:r>
              <a:rPr lang="en-US" sz="2800" dirty="0" smtClean="0">
                <a:latin typeface="Book Antiqua" panose="02040602050305030304" pitchFamily="18" charset="0"/>
              </a:rPr>
              <a:t> Staff Specialists</a:t>
            </a:r>
            <a:endParaRPr lang="en-US" sz="2800" dirty="0">
              <a:latin typeface="Book Antiqua" panose="02040602050305030304" pitchFamily="18" charset="0"/>
            </a:endParaRPr>
          </a:p>
          <a:p>
            <a:endParaRPr lang="en-US" dirty="0"/>
          </a:p>
        </p:txBody>
      </p:sp>
    </p:spTree>
    <p:extLst>
      <p:ext uri="{BB962C8B-B14F-4D97-AF65-F5344CB8AC3E}">
        <p14:creationId xmlns:p14="http://schemas.microsoft.com/office/powerpoint/2010/main" val="3494902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274638"/>
            <a:ext cx="7188200" cy="659217"/>
          </a:xfrm>
        </p:spPr>
        <p:txBody>
          <a:bodyPr>
            <a:normAutofit fontScale="90000"/>
          </a:bodyPr>
          <a:lstStyle/>
          <a:p>
            <a:r>
              <a:rPr lang="en-US" dirty="0"/>
              <a:t>Work Zone Speed Zones</a:t>
            </a:r>
          </a:p>
        </p:txBody>
      </p:sp>
      <p:sp>
        <p:nvSpPr>
          <p:cNvPr id="3" name="Content Placeholder 2"/>
          <p:cNvSpPr>
            <a:spLocks noGrp="1"/>
          </p:cNvSpPr>
          <p:nvPr>
            <p:ph idx="1"/>
          </p:nvPr>
        </p:nvSpPr>
        <p:spPr>
          <a:xfrm>
            <a:off x="1855694" y="1001949"/>
            <a:ext cx="7084023" cy="5710135"/>
          </a:xfrm>
        </p:spPr>
        <p:txBody>
          <a:bodyPr>
            <a:normAutofit fontScale="62500" lnSpcReduction="20000"/>
          </a:bodyPr>
          <a:lstStyle/>
          <a:p>
            <a:endParaRPr lang="en-US" dirty="0"/>
          </a:p>
          <a:p>
            <a:r>
              <a:rPr lang="en-US" sz="4200" dirty="0" smtClean="0">
                <a:solidFill>
                  <a:schemeClr val="accent1"/>
                </a:solidFill>
              </a:rPr>
              <a:t>What </a:t>
            </a:r>
            <a:r>
              <a:rPr lang="en-US" sz="4200" dirty="0">
                <a:solidFill>
                  <a:schemeClr val="accent1"/>
                </a:solidFill>
              </a:rPr>
              <a:t>is the difference between “Work Zone Speed Zones (WZSZs)” and “Variable Work Zone Speed Zones (VWZSZs) Using Digital Speed Limit (DSL) Sign Assemblies”? </a:t>
            </a:r>
            <a:endParaRPr lang="en-US" sz="4200" dirty="0" smtClean="0">
              <a:solidFill>
                <a:schemeClr val="accent1"/>
              </a:solidFill>
            </a:endParaRPr>
          </a:p>
          <a:p>
            <a:pPr marL="0" indent="0">
              <a:buNone/>
            </a:pPr>
            <a:endParaRPr lang="en-US" sz="4200" dirty="0" smtClean="0">
              <a:solidFill>
                <a:schemeClr val="accent1"/>
              </a:solidFill>
            </a:endParaRPr>
          </a:p>
          <a:p>
            <a:pPr lvl="1">
              <a:buFont typeface="Courier New" panose="02070309020205020404" pitchFamily="49" charset="0"/>
              <a:buChar char="o"/>
            </a:pPr>
            <a:r>
              <a:rPr lang="en-US" sz="4200" dirty="0" smtClean="0"/>
              <a:t>WZSZs </a:t>
            </a:r>
            <a:r>
              <a:rPr lang="en-US" sz="4200" dirty="0"/>
              <a:t>refers to the process that was published in April of 2011, is still in place, and only includes use of flat sheet speed limit signs. This process applies to WZSZs that remain in place 24/7 as well as ones that change more frequently. In all cases the WZSZ is only to remain in place for as long as the warranting conditions are present. This process did not change with the January 2015 </a:t>
            </a:r>
            <a:r>
              <a:rPr lang="en-US" sz="4200" dirty="0" smtClean="0"/>
              <a:t>publication</a:t>
            </a:r>
            <a:endParaRPr lang="en-US" sz="4200" dirty="0"/>
          </a:p>
          <a:p>
            <a:pPr marL="457200" lvl="1" indent="0">
              <a:buNone/>
            </a:pPr>
            <a:endParaRPr lang="en-US" sz="4200" dirty="0"/>
          </a:p>
        </p:txBody>
      </p:sp>
    </p:spTree>
    <p:extLst>
      <p:ext uri="{BB962C8B-B14F-4D97-AF65-F5344CB8AC3E}">
        <p14:creationId xmlns:p14="http://schemas.microsoft.com/office/powerpoint/2010/main" val="3768509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482" y="274638"/>
            <a:ext cx="5726317" cy="1143000"/>
          </a:xfrm>
        </p:spPr>
        <p:txBody>
          <a:bodyPr/>
          <a:lstStyle/>
          <a:p>
            <a:r>
              <a:rPr lang="en-US" dirty="0"/>
              <a:t>Work Zone Speed Zones</a:t>
            </a:r>
          </a:p>
        </p:txBody>
      </p:sp>
      <p:sp>
        <p:nvSpPr>
          <p:cNvPr id="3" name="Content Placeholder 2"/>
          <p:cNvSpPr>
            <a:spLocks noGrp="1"/>
          </p:cNvSpPr>
          <p:nvPr>
            <p:ph idx="1"/>
          </p:nvPr>
        </p:nvSpPr>
        <p:spPr>
          <a:xfrm>
            <a:off x="2362954" y="1417638"/>
            <a:ext cx="6599977" cy="5191392"/>
          </a:xfrm>
        </p:spPr>
        <p:txBody>
          <a:bodyPr>
            <a:normAutofit lnSpcReduction="10000"/>
          </a:bodyPr>
          <a:lstStyle/>
          <a:p>
            <a:r>
              <a:rPr lang="en-US" dirty="0"/>
              <a:t>VWZSZ Using DSL Sign Assemblies is for use with a specific subset of WZSZs – the subset of WZSZs that are </a:t>
            </a:r>
            <a:r>
              <a:rPr lang="en-US" dirty="0" smtClean="0"/>
              <a:t>installed / removed </a:t>
            </a:r>
            <a:r>
              <a:rPr lang="en-US" dirty="0"/>
              <a:t>(or </a:t>
            </a:r>
            <a:r>
              <a:rPr lang="en-US" dirty="0" smtClean="0"/>
              <a:t>covered / uncovered</a:t>
            </a:r>
            <a:r>
              <a:rPr lang="en-US" dirty="0"/>
              <a:t>) on a daily basis. They are also only to be used when all of the requirements in Supplemental Specification 808 are met. </a:t>
            </a:r>
            <a:r>
              <a:rPr lang="en-US" dirty="0" smtClean="0"/>
              <a:t>For </a:t>
            </a:r>
            <a:r>
              <a:rPr lang="en-US" dirty="0"/>
              <a:t>more information on DSL Sign </a:t>
            </a:r>
            <a:r>
              <a:rPr lang="en-US" dirty="0" smtClean="0"/>
              <a:t>Assemblies </a:t>
            </a:r>
            <a:r>
              <a:rPr lang="en-US" dirty="0"/>
              <a:t>see “What are Digital </a:t>
            </a:r>
            <a:r>
              <a:rPr lang="en-US" dirty="0" smtClean="0"/>
              <a:t>Speed </a:t>
            </a:r>
            <a:r>
              <a:rPr lang="en-US" dirty="0"/>
              <a:t>Limit (DSL) Sign Assemblies?” </a:t>
            </a:r>
          </a:p>
          <a:p>
            <a:endParaRPr lang="en-US" dirty="0"/>
          </a:p>
        </p:txBody>
      </p:sp>
    </p:spTree>
    <p:extLst>
      <p:ext uri="{BB962C8B-B14F-4D97-AF65-F5344CB8AC3E}">
        <p14:creationId xmlns:p14="http://schemas.microsoft.com/office/powerpoint/2010/main" val="604466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222" y="274638"/>
            <a:ext cx="6278578" cy="1143000"/>
          </a:xfrm>
        </p:spPr>
        <p:txBody>
          <a:bodyPr/>
          <a:lstStyle/>
          <a:p>
            <a:r>
              <a:rPr lang="en-US" dirty="0"/>
              <a:t>Work Zone Speed Zones</a:t>
            </a:r>
          </a:p>
        </p:txBody>
      </p:sp>
      <p:sp>
        <p:nvSpPr>
          <p:cNvPr id="3" name="Content Placeholder 2"/>
          <p:cNvSpPr>
            <a:spLocks noGrp="1"/>
          </p:cNvSpPr>
          <p:nvPr>
            <p:ph idx="1"/>
          </p:nvPr>
        </p:nvSpPr>
        <p:spPr>
          <a:xfrm>
            <a:off x="2408222" y="1600200"/>
            <a:ext cx="6278578" cy="5144632"/>
          </a:xfrm>
        </p:spPr>
        <p:txBody>
          <a:bodyPr>
            <a:normAutofit fontScale="85000" lnSpcReduction="20000"/>
          </a:bodyPr>
          <a:lstStyle/>
          <a:p>
            <a:r>
              <a:rPr lang="en-US" dirty="0" smtClean="0">
                <a:solidFill>
                  <a:schemeClr val="accent1"/>
                </a:solidFill>
              </a:rPr>
              <a:t>Can </a:t>
            </a:r>
            <a:r>
              <a:rPr lang="en-US" dirty="0">
                <a:solidFill>
                  <a:schemeClr val="accent1"/>
                </a:solidFill>
              </a:rPr>
              <a:t>we now use DSL Sign Assemblies in work zones? </a:t>
            </a:r>
          </a:p>
          <a:p>
            <a:pPr lvl="1">
              <a:buFont typeface="Courier New" panose="02070309020205020404" pitchFamily="49" charset="0"/>
              <a:buChar char="o"/>
            </a:pPr>
            <a:r>
              <a:rPr lang="en-US" dirty="0"/>
              <a:t>As of the January 2015 publication we have now published everything you need to be able to use DSL Sign Assemblies on projects; HOWEVER, we </a:t>
            </a:r>
            <a:r>
              <a:rPr lang="en-US" b="1" dirty="0">
                <a:solidFill>
                  <a:srgbClr val="FF0000"/>
                </a:solidFill>
              </a:rPr>
              <a:t>DO NOT RECOMMEND</a:t>
            </a:r>
            <a:r>
              <a:rPr lang="en-US" dirty="0"/>
              <a:t> including their use in plans </a:t>
            </a:r>
            <a:r>
              <a:rPr lang="en-US" b="1" dirty="0">
                <a:solidFill>
                  <a:srgbClr val="FF0000"/>
                </a:solidFill>
              </a:rPr>
              <a:t>UNTIL THERE IS AT LEAST ONE APPROVED PRODUCT ON THE </a:t>
            </a:r>
            <a:r>
              <a:rPr lang="en-US" b="1" dirty="0" smtClean="0">
                <a:solidFill>
                  <a:srgbClr val="FF0000"/>
                </a:solidFill>
              </a:rPr>
              <a:t>LIST</a:t>
            </a:r>
            <a:r>
              <a:rPr lang="en-US" dirty="0" smtClean="0"/>
              <a:t> </a:t>
            </a:r>
          </a:p>
          <a:p>
            <a:pPr lvl="1">
              <a:buFont typeface="Courier New" panose="02070309020205020404" pitchFamily="49" charset="0"/>
              <a:buChar char="o"/>
            </a:pPr>
            <a:r>
              <a:rPr lang="en-US" dirty="0" smtClean="0"/>
              <a:t>In </a:t>
            </a:r>
            <a:r>
              <a:rPr lang="en-US" dirty="0"/>
              <a:t>the meantime, consider using the usual WZSZ process using flat sheet speed limit signs. This WZSZ process is the same as it was prior to the January 2015 publication and can still be used today even for zones where the speed limit will vary on a daily </a:t>
            </a:r>
            <a:r>
              <a:rPr lang="en-US" dirty="0" smtClean="0"/>
              <a:t>basis </a:t>
            </a:r>
            <a:endParaRPr lang="en-US" dirty="0"/>
          </a:p>
          <a:p>
            <a:endParaRPr lang="en-US" dirty="0"/>
          </a:p>
        </p:txBody>
      </p:sp>
    </p:spTree>
    <p:extLst>
      <p:ext uri="{BB962C8B-B14F-4D97-AF65-F5344CB8AC3E}">
        <p14:creationId xmlns:p14="http://schemas.microsoft.com/office/powerpoint/2010/main" val="8210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810" y="274638"/>
            <a:ext cx="6178990" cy="1143000"/>
          </a:xfrm>
        </p:spPr>
        <p:txBody>
          <a:bodyPr/>
          <a:lstStyle/>
          <a:p>
            <a:r>
              <a:rPr lang="en-US" dirty="0"/>
              <a:t>Work Zone Speed Zones</a:t>
            </a:r>
          </a:p>
        </p:txBody>
      </p:sp>
      <p:sp>
        <p:nvSpPr>
          <p:cNvPr id="3" name="Content Placeholder 2"/>
          <p:cNvSpPr>
            <a:spLocks noGrp="1"/>
          </p:cNvSpPr>
          <p:nvPr>
            <p:ph idx="1"/>
          </p:nvPr>
        </p:nvSpPr>
        <p:spPr>
          <a:xfrm>
            <a:off x="1982709" y="1240326"/>
            <a:ext cx="6704090" cy="5355028"/>
          </a:xfrm>
        </p:spPr>
        <p:txBody>
          <a:bodyPr>
            <a:normAutofit fontScale="25000" lnSpcReduction="20000"/>
          </a:bodyPr>
          <a:lstStyle/>
          <a:p>
            <a:r>
              <a:rPr lang="en-US" sz="9600" dirty="0">
                <a:solidFill>
                  <a:schemeClr val="accent1"/>
                </a:solidFill>
              </a:rPr>
              <a:t>Why aren’t there any products on the DSL Sign Assembly Approved List at this time? What if I go ahead and include the use of DSL Sign Assemblies in the plans anyways</a:t>
            </a:r>
            <a:r>
              <a:rPr lang="en-US" sz="9600" dirty="0" smtClean="0">
                <a:solidFill>
                  <a:schemeClr val="accent1"/>
                </a:solidFill>
              </a:rPr>
              <a:t>?</a:t>
            </a:r>
          </a:p>
          <a:p>
            <a:pPr lvl="1">
              <a:buFont typeface="Courier New" panose="02070309020205020404" pitchFamily="49" charset="0"/>
              <a:buChar char="o"/>
            </a:pPr>
            <a:r>
              <a:rPr lang="en-US" sz="9600" dirty="0"/>
              <a:t>To date </a:t>
            </a:r>
            <a:r>
              <a:rPr lang="en-US" sz="9600" dirty="0" smtClean="0"/>
              <a:t>no </a:t>
            </a:r>
            <a:r>
              <a:rPr lang="en-US" sz="9600" dirty="0"/>
              <a:t>manufacturers have submitted to be considered for approval, but we do think at least one will be forthcoming. We will continue to update the approved product list as products are approved. Including use of Digital Speed Limit (DSL) Sign Assemblies in the plans (despite there not being any approved products) could create an unbiddable situation. We recommend not including DSL Sign Assemblies in plans until there is at least one approved product on the list. In the meantime, consider using the WZSZ process using flat sheet speed limit </a:t>
            </a:r>
            <a:r>
              <a:rPr lang="en-US" sz="9600" dirty="0" smtClean="0"/>
              <a:t>signs </a:t>
            </a:r>
            <a:endParaRPr lang="en-US" sz="9600" dirty="0"/>
          </a:p>
          <a:p>
            <a:endParaRPr lang="en-US" dirty="0"/>
          </a:p>
          <a:p>
            <a:pPr lvl="1"/>
            <a:endParaRPr lang="en-US" dirty="0" smtClean="0">
              <a:solidFill>
                <a:schemeClr val="accent1"/>
              </a:solidFill>
            </a:endParaRPr>
          </a:p>
          <a:p>
            <a:pPr lvl="1"/>
            <a:endParaRPr lang="en-US" dirty="0" smtClean="0">
              <a:solidFill>
                <a:schemeClr val="accent1"/>
              </a:solidFill>
            </a:endParaRPr>
          </a:p>
          <a:p>
            <a:pPr marL="0" indent="0">
              <a:buNone/>
            </a:pPr>
            <a:r>
              <a:rPr lang="en-US" dirty="0" smtClean="0">
                <a:solidFill>
                  <a:schemeClr val="accent1"/>
                </a:solidFill>
              </a:rPr>
              <a:t> </a:t>
            </a:r>
            <a:endParaRPr lang="en-US" dirty="0"/>
          </a:p>
        </p:txBody>
      </p:sp>
    </p:spTree>
    <p:extLst>
      <p:ext uri="{BB962C8B-B14F-4D97-AF65-F5344CB8AC3E}">
        <p14:creationId xmlns:p14="http://schemas.microsoft.com/office/powerpoint/2010/main" val="2565059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4024" y="274638"/>
            <a:ext cx="6142776" cy="814860"/>
          </a:xfrm>
        </p:spPr>
        <p:txBody>
          <a:bodyPr/>
          <a:lstStyle/>
          <a:p>
            <a:r>
              <a:rPr lang="en-US" dirty="0" smtClean="0"/>
              <a:t>Work Zone Speed Zones</a:t>
            </a:r>
            <a:endParaRPr lang="en-US" dirty="0"/>
          </a:p>
        </p:txBody>
      </p:sp>
      <p:sp>
        <p:nvSpPr>
          <p:cNvPr id="3" name="Content Placeholder 2"/>
          <p:cNvSpPr>
            <a:spLocks noGrp="1"/>
          </p:cNvSpPr>
          <p:nvPr>
            <p:ph idx="1"/>
          </p:nvPr>
        </p:nvSpPr>
        <p:spPr>
          <a:xfrm>
            <a:off x="1909482" y="1245140"/>
            <a:ext cx="7049692" cy="3851295"/>
          </a:xfrm>
        </p:spPr>
        <p:txBody>
          <a:bodyPr>
            <a:normAutofit/>
          </a:bodyPr>
          <a:lstStyle/>
          <a:p>
            <a:pPr marL="0" indent="0">
              <a:buNone/>
            </a:pPr>
            <a:r>
              <a:rPr lang="en-US" sz="3600" dirty="0" smtClean="0">
                <a:solidFill>
                  <a:schemeClr val="accent1"/>
                </a:solidFill>
              </a:rPr>
              <a:t>			</a:t>
            </a:r>
            <a:r>
              <a:rPr lang="en-US" sz="3600" dirty="0" smtClean="0"/>
              <a:t>Contacts </a:t>
            </a:r>
            <a:endParaRPr lang="en-US" sz="3600" dirty="0"/>
          </a:p>
          <a:p>
            <a:pPr lvl="1">
              <a:buFont typeface="Courier New" panose="02070309020205020404" pitchFamily="49" charset="0"/>
              <a:buChar char="o"/>
            </a:pPr>
            <a:r>
              <a:rPr lang="en-US" dirty="0"/>
              <a:t>Emily Willis, Emily.Willis@dot.state.oh.us or 614-644-8179 </a:t>
            </a:r>
          </a:p>
          <a:p>
            <a:pPr lvl="1">
              <a:buFont typeface="Courier New" panose="02070309020205020404" pitchFamily="49" charset="0"/>
              <a:buChar char="o"/>
            </a:pPr>
            <a:r>
              <a:rPr lang="en-US" dirty="0"/>
              <a:t>Dan Groh, Dan.Groh@dot.state.oh.us or </a:t>
            </a:r>
            <a:r>
              <a:rPr lang="en-US" dirty="0" smtClean="0"/>
              <a:t>  614-387-1162</a:t>
            </a:r>
            <a:endParaRPr lang="en-US" sz="3600" dirty="0" smtClean="0"/>
          </a:p>
          <a:p>
            <a:pPr lvl="2"/>
            <a:r>
              <a:rPr lang="en-US" dirty="0" smtClean="0"/>
              <a:t>http</a:t>
            </a:r>
            <a:r>
              <a:rPr lang="en-US" dirty="0"/>
              <a:t>://www.dot.state.oh.us/Divisions/Engineering/Roadway/TrafficControl/Pages/MOT.aspx</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489" y="4612341"/>
            <a:ext cx="6505684" cy="1995298"/>
          </a:xfrm>
          <a:prstGeom prst="rect">
            <a:avLst/>
          </a:prstGeom>
        </p:spPr>
      </p:pic>
    </p:spTree>
    <p:extLst>
      <p:ext uri="{BB962C8B-B14F-4D97-AF65-F5344CB8AC3E}">
        <p14:creationId xmlns:p14="http://schemas.microsoft.com/office/powerpoint/2010/main" val="3252944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371" y="4105183"/>
            <a:ext cx="3175429" cy="23815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303" y="1323883"/>
            <a:ext cx="3068786" cy="2359117"/>
          </a:xfrm>
          <a:prstGeom prst="rect">
            <a:avLst/>
          </a:prstGeom>
        </p:spPr>
      </p:pic>
      <p:sp>
        <p:nvSpPr>
          <p:cNvPr id="6" name="TextBox 5"/>
          <p:cNvSpPr txBox="1"/>
          <p:nvPr/>
        </p:nvSpPr>
        <p:spPr>
          <a:xfrm>
            <a:off x="4927599" y="1527804"/>
            <a:ext cx="4272385" cy="2031325"/>
          </a:xfrm>
          <a:prstGeom prst="rect">
            <a:avLst/>
          </a:prstGeom>
          <a:noFill/>
        </p:spPr>
        <p:txBody>
          <a:bodyPr wrap="square" rtlCol="0">
            <a:spAutoFit/>
          </a:bodyPr>
          <a:lstStyle/>
          <a:p>
            <a:r>
              <a:rPr lang="en-US" dirty="0"/>
              <a:t>Dan Groh, P.E.</a:t>
            </a:r>
          </a:p>
          <a:p>
            <a:r>
              <a:rPr lang="en-US" dirty="0" smtClean="0"/>
              <a:t>Office </a:t>
            </a:r>
            <a:r>
              <a:rPr lang="en-US" dirty="0"/>
              <a:t>of </a:t>
            </a:r>
            <a:r>
              <a:rPr lang="en-US" dirty="0" smtClean="0"/>
              <a:t>Construction Administration</a:t>
            </a:r>
            <a:endParaRPr lang="en-US" dirty="0"/>
          </a:p>
          <a:p>
            <a:r>
              <a:rPr lang="en-US" dirty="0"/>
              <a:t>Division of Construction Management</a:t>
            </a:r>
          </a:p>
          <a:p>
            <a:r>
              <a:rPr lang="en-US" dirty="0"/>
              <a:t>Ohio Department of Transportation </a:t>
            </a:r>
          </a:p>
          <a:p>
            <a:r>
              <a:rPr lang="en-US" dirty="0"/>
              <a:t>1980 West Broad St (Mail Stop 5190)</a:t>
            </a:r>
          </a:p>
          <a:p>
            <a:r>
              <a:rPr lang="en-US" dirty="0"/>
              <a:t>Columbus, OH 43223</a:t>
            </a:r>
          </a:p>
          <a:p>
            <a:r>
              <a:rPr lang="en-US" dirty="0"/>
              <a:t>Phone: 614-387-1162</a:t>
            </a:r>
          </a:p>
        </p:txBody>
      </p:sp>
    </p:spTree>
    <p:extLst>
      <p:ext uri="{BB962C8B-B14F-4D97-AF65-F5344CB8AC3E}">
        <p14:creationId xmlns:p14="http://schemas.microsoft.com/office/powerpoint/2010/main" val="428894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2000"/>
                                        <p:tgtEl>
                                          <p:spTgt spid="6">
                                            <p:txEl>
                                              <p:pRg st="0" end="0"/>
                                            </p:txEl>
                                          </p:spTgt>
                                        </p:tgtEl>
                                      </p:cBhvr>
                                    </p:animEffect>
                                    <p:anim calcmode="lin" valueType="num">
                                      <p:cBhvr>
                                        <p:cTn id="33"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34" dur="2000" fill="hold"/>
                                        <p:tgtEl>
                                          <p:spTgt spid="6">
                                            <p:txEl>
                                              <p:pRg st="0" end="0"/>
                                            </p:txEl>
                                          </p:spTgt>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2000"/>
                                        <p:tgtEl>
                                          <p:spTgt spid="6">
                                            <p:txEl>
                                              <p:pRg st="1" end="1"/>
                                            </p:txEl>
                                          </p:spTgt>
                                        </p:tgtEl>
                                      </p:cBhvr>
                                    </p:animEffect>
                                    <p:anim calcmode="lin" valueType="num">
                                      <p:cBhvr>
                                        <p:cTn id="38"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39" dur="2000" fill="hold"/>
                                        <p:tgtEl>
                                          <p:spTgt spid="6">
                                            <p:txEl>
                                              <p:pRg st="1" end="1"/>
                                            </p:txEl>
                                          </p:spTgt>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2000"/>
                                        <p:tgtEl>
                                          <p:spTgt spid="6">
                                            <p:txEl>
                                              <p:pRg st="2" end="2"/>
                                            </p:txEl>
                                          </p:spTgt>
                                        </p:tgtEl>
                                      </p:cBhvr>
                                    </p:animEffect>
                                    <p:anim calcmode="lin" valueType="num">
                                      <p:cBhvr>
                                        <p:cTn id="43" dur="2000" fill="hold"/>
                                        <p:tgtEl>
                                          <p:spTgt spid="6">
                                            <p:txEl>
                                              <p:pRg st="2" end="2"/>
                                            </p:txEl>
                                          </p:spTgt>
                                        </p:tgtEl>
                                        <p:attrNameLst>
                                          <p:attrName>ppt_w</p:attrName>
                                        </p:attrNameLst>
                                      </p:cBhvr>
                                      <p:tavLst>
                                        <p:tav tm="0" fmla="#ppt_w*sin(2.5*pi*$)">
                                          <p:val>
                                            <p:fltVal val="0"/>
                                          </p:val>
                                        </p:tav>
                                        <p:tav tm="100000">
                                          <p:val>
                                            <p:fltVal val="1"/>
                                          </p:val>
                                        </p:tav>
                                      </p:tavLst>
                                    </p:anim>
                                    <p:anim calcmode="lin" valueType="num">
                                      <p:cBhvr>
                                        <p:cTn id="44" dur="2000" fill="hold"/>
                                        <p:tgtEl>
                                          <p:spTgt spid="6">
                                            <p:txEl>
                                              <p:pRg st="2" end="2"/>
                                            </p:txEl>
                                          </p:spTgt>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2000"/>
                                        <p:tgtEl>
                                          <p:spTgt spid="6">
                                            <p:txEl>
                                              <p:pRg st="3" end="3"/>
                                            </p:txEl>
                                          </p:spTgt>
                                        </p:tgtEl>
                                      </p:cBhvr>
                                    </p:animEffect>
                                    <p:anim calcmode="lin" valueType="num">
                                      <p:cBhvr>
                                        <p:cTn id="48" dur="2000" fill="hold"/>
                                        <p:tgtEl>
                                          <p:spTgt spid="6">
                                            <p:txEl>
                                              <p:pRg st="3" end="3"/>
                                            </p:txEl>
                                          </p:spTgt>
                                        </p:tgtEl>
                                        <p:attrNameLst>
                                          <p:attrName>ppt_w</p:attrName>
                                        </p:attrNameLst>
                                      </p:cBhvr>
                                      <p:tavLst>
                                        <p:tav tm="0" fmla="#ppt_w*sin(2.5*pi*$)">
                                          <p:val>
                                            <p:fltVal val="0"/>
                                          </p:val>
                                        </p:tav>
                                        <p:tav tm="100000">
                                          <p:val>
                                            <p:fltVal val="1"/>
                                          </p:val>
                                        </p:tav>
                                      </p:tavLst>
                                    </p:anim>
                                    <p:anim calcmode="lin" valueType="num">
                                      <p:cBhvr>
                                        <p:cTn id="49" dur="2000" fill="hold"/>
                                        <p:tgtEl>
                                          <p:spTgt spid="6">
                                            <p:txEl>
                                              <p:pRg st="3" end="3"/>
                                            </p:txEl>
                                          </p:spTgt>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2000"/>
                                        <p:tgtEl>
                                          <p:spTgt spid="6">
                                            <p:txEl>
                                              <p:pRg st="4" end="4"/>
                                            </p:txEl>
                                          </p:spTgt>
                                        </p:tgtEl>
                                      </p:cBhvr>
                                    </p:animEffect>
                                    <p:anim calcmode="lin" valueType="num">
                                      <p:cBhvr>
                                        <p:cTn id="53" dur="2000" fill="hold"/>
                                        <p:tgtEl>
                                          <p:spTgt spid="6">
                                            <p:txEl>
                                              <p:pRg st="4" end="4"/>
                                            </p:txEl>
                                          </p:spTgt>
                                        </p:tgtEl>
                                        <p:attrNameLst>
                                          <p:attrName>ppt_w</p:attrName>
                                        </p:attrNameLst>
                                      </p:cBhvr>
                                      <p:tavLst>
                                        <p:tav tm="0" fmla="#ppt_w*sin(2.5*pi*$)">
                                          <p:val>
                                            <p:fltVal val="0"/>
                                          </p:val>
                                        </p:tav>
                                        <p:tav tm="100000">
                                          <p:val>
                                            <p:fltVal val="1"/>
                                          </p:val>
                                        </p:tav>
                                      </p:tavLst>
                                    </p:anim>
                                    <p:anim calcmode="lin" valueType="num">
                                      <p:cBhvr>
                                        <p:cTn id="54" dur="2000" fill="hold"/>
                                        <p:tgtEl>
                                          <p:spTgt spid="6">
                                            <p:txEl>
                                              <p:pRg st="4" end="4"/>
                                            </p:txEl>
                                          </p:spTgt>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2000"/>
                                        <p:tgtEl>
                                          <p:spTgt spid="6">
                                            <p:txEl>
                                              <p:pRg st="5" end="5"/>
                                            </p:txEl>
                                          </p:spTgt>
                                        </p:tgtEl>
                                      </p:cBhvr>
                                    </p:animEffect>
                                    <p:anim calcmode="lin" valueType="num">
                                      <p:cBhvr>
                                        <p:cTn id="58" dur="2000" fill="hold"/>
                                        <p:tgtEl>
                                          <p:spTgt spid="6">
                                            <p:txEl>
                                              <p:pRg st="5" end="5"/>
                                            </p:txEl>
                                          </p:spTgt>
                                        </p:tgtEl>
                                        <p:attrNameLst>
                                          <p:attrName>ppt_w</p:attrName>
                                        </p:attrNameLst>
                                      </p:cBhvr>
                                      <p:tavLst>
                                        <p:tav tm="0" fmla="#ppt_w*sin(2.5*pi*$)">
                                          <p:val>
                                            <p:fltVal val="0"/>
                                          </p:val>
                                        </p:tav>
                                        <p:tav tm="100000">
                                          <p:val>
                                            <p:fltVal val="1"/>
                                          </p:val>
                                        </p:tav>
                                      </p:tavLst>
                                    </p:anim>
                                    <p:anim calcmode="lin" valueType="num">
                                      <p:cBhvr>
                                        <p:cTn id="59" dur="2000" fill="hold"/>
                                        <p:tgtEl>
                                          <p:spTgt spid="6">
                                            <p:txEl>
                                              <p:pRg st="5" end="5"/>
                                            </p:txEl>
                                          </p:spTgt>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fade">
                                      <p:cBhvr>
                                        <p:cTn id="62" dur="2000"/>
                                        <p:tgtEl>
                                          <p:spTgt spid="6">
                                            <p:txEl>
                                              <p:pRg st="6" end="6"/>
                                            </p:txEl>
                                          </p:spTgt>
                                        </p:tgtEl>
                                      </p:cBhvr>
                                    </p:animEffect>
                                    <p:anim calcmode="lin" valueType="num">
                                      <p:cBhvr>
                                        <p:cTn id="63" dur="2000" fill="hold"/>
                                        <p:tgtEl>
                                          <p:spTgt spid="6">
                                            <p:txEl>
                                              <p:pRg st="6" end="6"/>
                                            </p:txEl>
                                          </p:spTgt>
                                        </p:tgtEl>
                                        <p:attrNameLst>
                                          <p:attrName>ppt_w</p:attrName>
                                        </p:attrNameLst>
                                      </p:cBhvr>
                                      <p:tavLst>
                                        <p:tav tm="0" fmla="#ppt_w*sin(2.5*pi*$)">
                                          <p:val>
                                            <p:fltVal val="0"/>
                                          </p:val>
                                        </p:tav>
                                        <p:tav tm="100000">
                                          <p:val>
                                            <p:fltVal val="1"/>
                                          </p:val>
                                        </p:tav>
                                      </p:tavLst>
                                    </p:anim>
                                    <p:anim calcmode="lin" valueType="num">
                                      <p:cBhvr>
                                        <p:cTn id="64" dur="20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320040"/>
            <a:ext cx="7635240" cy="1500374"/>
          </a:xfrm>
        </p:spPr>
        <p:txBody>
          <a:bodyPr anchor="ctr" anchorCtr="0">
            <a:noAutofit/>
          </a:bodyPr>
          <a:lstStyle/>
          <a:p>
            <a:pPr lvl="0">
              <a:spcBef>
                <a:spcPct val="20000"/>
              </a:spcBef>
            </a:pPr>
            <a:r>
              <a:rPr lang="en-US" sz="4800" b="1" dirty="0" smtClean="0">
                <a:effectLst>
                  <a:outerShdw blurRad="38100" dist="38100" dir="2700000" algn="tl">
                    <a:srgbClr val="000000">
                      <a:alpha val="43137"/>
                    </a:srgbClr>
                  </a:outerShdw>
                </a:effectLst>
                <a:latin typeface="Book Antiqua" panose="02040602050305030304" pitchFamily="18" charset="0"/>
              </a:rPr>
              <a:t>Earthwork Technical Process Reviews</a:t>
            </a:r>
            <a:endParaRPr lang="en-US" sz="4800" b="1" dirty="0">
              <a:effectLst>
                <a:outerShdw blurRad="38100" dist="38100" dir="2700000" algn="tl">
                  <a:srgbClr val="000000">
                    <a:alpha val="43137"/>
                  </a:srgbClr>
                </a:outerShdw>
              </a:effectLst>
              <a:latin typeface="Book Antiqua" panose="02040602050305030304" pitchFamily="18" charset="0"/>
            </a:endParaRPr>
          </a:p>
        </p:txBody>
      </p:sp>
      <p:sp>
        <p:nvSpPr>
          <p:cNvPr id="3" name="Content Placeholder 2"/>
          <p:cNvSpPr>
            <a:spLocks noGrp="1"/>
          </p:cNvSpPr>
          <p:nvPr>
            <p:ph idx="1"/>
          </p:nvPr>
        </p:nvSpPr>
        <p:spPr>
          <a:xfrm>
            <a:off x="3119718" y="3922501"/>
            <a:ext cx="5566066" cy="2568388"/>
          </a:xfrm>
        </p:spPr>
        <p:txBody>
          <a:bodyPr wrap="square">
            <a:noAutofit/>
          </a:bodyPr>
          <a:lstStyle/>
          <a:p>
            <a:r>
              <a:rPr lang="en-US" dirty="0" smtClean="0"/>
              <a:t>10 Specification Items</a:t>
            </a:r>
          </a:p>
          <a:p>
            <a:r>
              <a:rPr lang="en-US" dirty="0" smtClean="0"/>
              <a:t>15 Projects</a:t>
            </a:r>
          </a:p>
          <a:p>
            <a:r>
              <a:rPr lang="en-US" dirty="0"/>
              <a:t>10 </a:t>
            </a:r>
            <a:r>
              <a:rPr lang="en-US" dirty="0" smtClean="0"/>
              <a:t>Districts</a:t>
            </a:r>
          </a:p>
          <a:p>
            <a:r>
              <a:rPr lang="en-US" dirty="0" smtClean="0"/>
              <a:t>12 </a:t>
            </a:r>
            <a:r>
              <a:rPr lang="en-US" dirty="0"/>
              <a:t>Contractors </a:t>
            </a:r>
          </a:p>
          <a:p>
            <a:endParaRPr lang="en-US" dirty="0"/>
          </a:p>
        </p:txBody>
      </p:sp>
      <p:sp>
        <p:nvSpPr>
          <p:cNvPr id="4" name="Title 1"/>
          <p:cNvSpPr txBox="1">
            <a:spLocks/>
          </p:cNvSpPr>
          <p:nvPr/>
        </p:nvSpPr>
        <p:spPr>
          <a:xfrm>
            <a:off x="1498600" y="2279136"/>
            <a:ext cx="7187184" cy="1017258"/>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2800" dirty="0" smtClean="0">
                <a:solidFill>
                  <a:prstClr val="black"/>
                </a:solidFill>
                <a:latin typeface="Book Antiqua" panose="02040602050305030304" pitchFamily="18" charset="0"/>
                <a:ea typeface="+mn-ea"/>
                <a:cs typeface="+mn-cs"/>
              </a:rPr>
              <a:t>Stephen Slomski, P. E.</a:t>
            </a:r>
            <a:br>
              <a:rPr lang="en-US" sz="2800" dirty="0" smtClean="0">
                <a:solidFill>
                  <a:prstClr val="black"/>
                </a:solidFill>
                <a:latin typeface="Book Antiqua" panose="02040602050305030304" pitchFamily="18" charset="0"/>
                <a:ea typeface="+mn-ea"/>
                <a:cs typeface="+mn-cs"/>
              </a:rPr>
            </a:br>
            <a:r>
              <a:rPr lang="en-US" sz="2800" dirty="0" smtClean="0">
                <a:solidFill>
                  <a:prstClr val="black"/>
                </a:solidFill>
                <a:latin typeface="Book Antiqua" panose="02040602050305030304" pitchFamily="18" charset="0"/>
                <a:ea typeface="+mn-ea"/>
                <a:cs typeface="+mn-cs"/>
              </a:rPr>
              <a:t>Construction Geotechnical Engineer</a:t>
            </a:r>
            <a:endParaRPr lang="en-US" sz="2800" dirty="0"/>
          </a:p>
        </p:txBody>
      </p:sp>
    </p:spTree>
    <p:extLst>
      <p:ext uri="{BB962C8B-B14F-4D97-AF65-F5344CB8AC3E}">
        <p14:creationId xmlns:p14="http://schemas.microsoft.com/office/powerpoint/2010/main" val="1140929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188200" cy="1371600"/>
          </a:xfrm>
        </p:spPr>
        <p:txBody>
          <a:bodyPr>
            <a:noAutofit/>
          </a:bodyPr>
          <a:lstStyle/>
          <a:p>
            <a:r>
              <a:rPr lang="en-US" sz="4000" dirty="0">
                <a:latin typeface="Book Antiqua" panose="02040602050305030304" pitchFamily="18" charset="0"/>
              </a:rPr>
              <a:t>Item 203 – Roadway Excavation And Embankment </a:t>
            </a:r>
          </a:p>
        </p:txBody>
      </p:sp>
      <p:sp>
        <p:nvSpPr>
          <p:cNvPr id="3" name="Content Placeholder 2"/>
          <p:cNvSpPr>
            <a:spLocks noGrp="1"/>
          </p:cNvSpPr>
          <p:nvPr>
            <p:ph idx="1"/>
          </p:nvPr>
        </p:nvSpPr>
        <p:spPr>
          <a:xfrm>
            <a:off x="1498599" y="1371600"/>
            <a:ext cx="7521669" cy="4525963"/>
          </a:xfrm>
        </p:spPr>
        <p:txBody>
          <a:bodyPr/>
          <a:lstStyle/>
          <a:p>
            <a:pPr>
              <a:spcBef>
                <a:spcPts val="300"/>
              </a:spcBef>
            </a:pPr>
            <a:r>
              <a:rPr lang="en-US" dirty="0" smtClean="0"/>
              <a:t>3 Projects – 2 Interstates &amp; 1 slide repair</a:t>
            </a:r>
          </a:p>
          <a:p>
            <a:pPr>
              <a:spcBef>
                <a:spcPts val="300"/>
              </a:spcBef>
            </a:pPr>
            <a:r>
              <a:rPr lang="en-US" dirty="0" smtClean="0"/>
              <a:t>Vegetation &amp; topsoil removed</a:t>
            </a:r>
          </a:p>
          <a:p>
            <a:pPr>
              <a:spcBef>
                <a:spcPts val="300"/>
              </a:spcBef>
            </a:pPr>
            <a:r>
              <a:rPr lang="en-US" dirty="0" smtClean="0"/>
              <a:t>Proper fill benching &amp; lift thickness</a:t>
            </a:r>
          </a:p>
          <a:p>
            <a:pPr>
              <a:spcBef>
                <a:spcPts val="300"/>
              </a:spcBef>
            </a:pPr>
            <a:r>
              <a:rPr lang="en-US" dirty="0" smtClean="0"/>
              <a:t>Correct compaction &amp; testing techniques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9100" y="3558012"/>
            <a:ext cx="4267200" cy="3200400"/>
          </a:xfrm>
          <a:prstGeom prst="rect">
            <a:avLst/>
          </a:prstGeom>
          <a:ln w="25400">
            <a:solidFill>
              <a:schemeClr val="accent1">
                <a:lumMod val="75000"/>
              </a:schemeClr>
            </a:solidFill>
          </a:ln>
        </p:spPr>
      </p:pic>
    </p:spTree>
    <p:extLst>
      <p:ext uri="{BB962C8B-B14F-4D97-AF65-F5344CB8AC3E}">
        <p14:creationId xmlns:p14="http://schemas.microsoft.com/office/powerpoint/2010/main" val="3828661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Roadway </a:t>
            </a:r>
            <a:r>
              <a:rPr lang="en-US" sz="3600" dirty="0">
                <a:latin typeface="Book Antiqua" panose="02040602050305030304" pitchFamily="18" charset="0"/>
              </a:rPr>
              <a:t>Excavation </a:t>
            </a:r>
            <a:r>
              <a:rPr lang="en-US" sz="3600" dirty="0" smtClean="0">
                <a:latin typeface="Book Antiqua" panose="02040602050305030304" pitchFamily="18" charset="0"/>
              </a:rPr>
              <a:t>And Embankment</a:t>
            </a:r>
            <a:endParaRPr lang="en-US" sz="3600" dirty="0">
              <a:latin typeface="Book Antiqua" panose="02040602050305030304" pitchFamily="18" charset="0"/>
            </a:endParaRPr>
          </a:p>
        </p:txBody>
      </p:sp>
      <p:sp>
        <p:nvSpPr>
          <p:cNvPr id="3" name="Content Placeholder 2"/>
          <p:cNvSpPr>
            <a:spLocks noGrp="1"/>
          </p:cNvSpPr>
          <p:nvPr>
            <p:ph idx="1"/>
          </p:nvPr>
        </p:nvSpPr>
        <p:spPr>
          <a:xfrm>
            <a:off x="1498600" y="1371600"/>
            <a:ext cx="7188200" cy="4525963"/>
          </a:xfrm>
        </p:spPr>
        <p:txBody>
          <a:bodyPr/>
          <a:lstStyle/>
          <a:p>
            <a:r>
              <a:rPr lang="en-US" dirty="0" smtClean="0"/>
              <a:t>Fill surface sloped for runoff drainage</a:t>
            </a:r>
          </a:p>
          <a:p>
            <a:pPr>
              <a:spcBef>
                <a:spcPts val="600"/>
              </a:spcBef>
            </a:pPr>
            <a:r>
              <a:rPr lang="en-US" dirty="0" smtClean="0"/>
              <a:t>Seepage drainage control added</a:t>
            </a:r>
          </a:p>
          <a:p>
            <a:pPr>
              <a:lnSpc>
                <a:spcPts val="3000"/>
              </a:lnSpc>
              <a:spcBef>
                <a:spcPts val="600"/>
              </a:spcBef>
            </a:pPr>
            <a:r>
              <a:rPr lang="en-US" dirty="0" smtClean="0"/>
              <a:t>Acceptable compaction</a:t>
            </a:r>
          </a:p>
          <a:p>
            <a:pPr marL="400050" lvl="1" indent="0">
              <a:lnSpc>
                <a:spcPts val="3000"/>
              </a:lnSpc>
              <a:spcBef>
                <a:spcPts val="600"/>
              </a:spcBef>
              <a:buNone/>
            </a:pPr>
            <a:r>
              <a:rPr lang="en-US" sz="3200" dirty="0" smtClean="0"/>
              <a:t>testing procedures</a:t>
            </a:r>
            <a:endParaRPr lang="en-US" sz="3200" dirty="0"/>
          </a:p>
        </p:txBody>
      </p:sp>
      <p:grpSp>
        <p:nvGrpSpPr>
          <p:cNvPr id="8" name="Group 7"/>
          <p:cNvGrpSpPr/>
          <p:nvPr/>
        </p:nvGrpSpPr>
        <p:grpSpPr>
          <a:xfrm>
            <a:off x="5912856" y="2611924"/>
            <a:ext cx="3086100" cy="4114800"/>
            <a:chOff x="5912856" y="2611924"/>
            <a:chExt cx="3086100" cy="41148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856" y="2611924"/>
              <a:ext cx="3086100" cy="4114800"/>
            </a:xfrm>
            <a:prstGeom prst="rect">
              <a:avLst/>
            </a:prstGeom>
            <a:ln w="28575">
              <a:solidFill>
                <a:schemeClr val="accent1">
                  <a:lumMod val="75000"/>
                </a:schemeClr>
              </a:solidFill>
            </a:ln>
          </p:spPr>
        </p:pic>
        <p:sp>
          <p:nvSpPr>
            <p:cNvPr id="6" name="TextBox 5"/>
            <p:cNvSpPr txBox="1"/>
            <p:nvPr/>
          </p:nvSpPr>
          <p:spPr>
            <a:xfrm>
              <a:off x="6708618" y="5649362"/>
              <a:ext cx="2290338" cy="1015663"/>
            </a:xfrm>
            <a:prstGeom prst="rect">
              <a:avLst/>
            </a:prstGeom>
            <a:noFill/>
          </p:spPr>
          <p:txBody>
            <a:bodyPr wrap="square" rtlCol="0">
              <a:spAutoFit/>
            </a:bodyPr>
            <a:lstStyle/>
            <a:p>
              <a:pPr algn="r"/>
              <a:r>
                <a:rPr lang="en-US" sz="2000" dirty="0" smtClean="0">
                  <a:solidFill>
                    <a:srgbClr val="FFFF00"/>
                  </a:solidFill>
                </a:rPr>
                <a:t>Construction drains added to collect seepage</a:t>
              </a:r>
              <a:endParaRPr lang="en-US" sz="2000" dirty="0">
                <a:solidFill>
                  <a:srgbClr val="FFFF00"/>
                </a:solidFill>
              </a:endParaRPr>
            </a:p>
          </p:txBody>
        </p:sp>
      </p:grpSp>
      <p:grpSp>
        <p:nvGrpSpPr>
          <p:cNvPr id="11" name="Group 10"/>
          <p:cNvGrpSpPr/>
          <p:nvPr/>
        </p:nvGrpSpPr>
        <p:grpSpPr>
          <a:xfrm>
            <a:off x="2417274" y="3526324"/>
            <a:ext cx="3349781" cy="3200400"/>
            <a:chOff x="851026" y="3526324"/>
            <a:chExt cx="4309890" cy="320040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026" y="3526324"/>
              <a:ext cx="4267200" cy="3200400"/>
            </a:xfrm>
            <a:prstGeom prst="rect">
              <a:avLst/>
            </a:prstGeom>
            <a:ln w="28575">
              <a:solidFill>
                <a:schemeClr val="accent1">
                  <a:lumMod val="75000"/>
                </a:schemeClr>
              </a:solidFill>
            </a:ln>
          </p:spPr>
        </p:pic>
        <p:sp>
          <p:nvSpPr>
            <p:cNvPr id="10" name="TextBox 9"/>
            <p:cNvSpPr txBox="1"/>
            <p:nvPr/>
          </p:nvSpPr>
          <p:spPr>
            <a:xfrm>
              <a:off x="1186444" y="3611947"/>
              <a:ext cx="3974472" cy="430887"/>
            </a:xfrm>
            <a:prstGeom prst="rect">
              <a:avLst/>
            </a:prstGeom>
            <a:noFill/>
          </p:spPr>
          <p:txBody>
            <a:bodyPr wrap="square" rtlCol="0">
              <a:spAutoFit/>
            </a:bodyPr>
            <a:lstStyle/>
            <a:p>
              <a:r>
                <a:rPr lang="en-US" sz="2200" dirty="0" smtClean="0">
                  <a:solidFill>
                    <a:srgbClr val="FFFF00"/>
                  </a:solidFill>
                </a:rPr>
                <a:t>Excess millings mixed into fill </a:t>
              </a:r>
              <a:endParaRPr lang="en-US" sz="2200" dirty="0">
                <a:solidFill>
                  <a:srgbClr val="FFFF00"/>
                </a:solidFill>
              </a:endParaRPr>
            </a:p>
          </p:txBody>
        </p:sp>
      </p:grpSp>
    </p:spTree>
    <p:extLst>
      <p:ext uri="{BB962C8B-B14F-4D97-AF65-F5344CB8AC3E}">
        <p14:creationId xmlns:p14="http://schemas.microsoft.com/office/powerpoint/2010/main" val="3970733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371600"/>
          </a:xfrm>
        </p:spPr>
        <p:txBody>
          <a:bodyPr>
            <a:noAutofit/>
          </a:bodyPr>
          <a:lstStyle/>
          <a:p>
            <a:r>
              <a:rPr lang="en-US" sz="4000" dirty="0">
                <a:latin typeface="Book Antiqua" panose="02040602050305030304" pitchFamily="18" charset="0"/>
              </a:rPr>
              <a:t>Item 206 – Chemically Stabilized Subgrade</a:t>
            </a:r>
          </a:p>
        </p:txBody>
      </p:sp>
      <p:sp>
        <p:nvSpPr>
          <p:cNvPr id="3" name="Content Placeholder 2"/>
          <p:cNvSpPr>
            <a:spLocks noGrp="1"/>
          </p:cNvSpPr>
          <p:nvPr>
            <p:ph idx="1"/>
          </p:nvPr>
        </p:nvSpPr>
        <p:spPr>
          <a:xfrm>
            <a:off x="1498600" y="1371600"/>
            <a:ext cx="7188200" cy="4525963"/>
          </a:xfrm>
        </p:spPr>
        <p:txBody>
          <a:bodyPr/>
          <a:lstStyle/>
          <a:p>
            <a:r>
              <a:rPr lang="en-US" dirty="0" smtClean="0"/>
              <a:t>6 Interstate reconstruction projects</a:t>
            </a:r>
          </a:p>
          <a:p>
            <a:r>
              <a:rPr lang="en-US" dirty="0" smtClean="0"/>
              <a:t>Good compliance with specification</a:t>
            </a:r>
          </a:p>
          <a:p>
            <a:pPr marL="971550" lvl="1" indent="-457200">
              <a:buFont typeface="Courier New" panose="02070309020205020404" pitchFamily="49" charset="0"/>
              <a:buChar char="o"/>
            </a:pPr>
            <a:r>
              <a:rPr lang="en-US" dirty="0"/>
              <a:t>Curing coat </a:t>
            </a:r>
            <a:r>
              <a:rPr lang="en-US" dirty="0" smtClean="0"/>
              <a:t>application problems</a:t>
            </a:r>
            <a:endParaRPr lang="en-US" dirty="0"/>
          </a:p>
          <a:p>
            <a:pPr marL="971550" lvl="1" indent="-457200">
              <a:buFont typeface="Courier New" panose="02070309020205020404" pitchFamily="49" charset="0"/>
              <a:buChar char="o"/>
            </a:pPr>
            <a:r>
              <a:rPr lang="en-US" dirty="0" smtClean="0"/>
              <a:t>Stabilization at phase interface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8750" b="13095"/>
          <a:stretch/>
        </p:blipFill>
        <p:spPr>
          <a:xfrm>
            <a:off x="2408222" y="3810000"/>
            <a:ext cx="3069125" cy="2335241"/>
          </a:xfrm>
          <a:prstGeom prst="rect">
            <a:avLst/>
          </a:prstGeom>
          <a:ln w="25400">
            <a:solidFill>
              <a:schemeClr val="accent1">
                <a:lumMod val="75000"/>
              </a:schemeClr>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178" b="12500"/>
          <a:stretch/>
        </p:blipFill>
        <p:spPr>
          <a:xfrm>
            <a:off x="5641975" y="3810000"/>
            <a:ext cx="3212314" cy="2335241"/>
          </a:xfrm>
          <a:prstGeom prst="rect">
            <a:avLst/>
          </a:prstGeom>
          <a:ln w="25400">
            <a:solidFill>
              <a:schemeClr val="accent1">
                <a:lumMod val="75000"/>
              </a:schemeClr>
            </a:solidFill>
          </a:ln>
        </p:spPr>
      </p:pic>
    </p:spTree>
    <p:extLst>
      <p:ext uri="{BB962C8B-B14F-4D97-AF65-F5344CB8AC3E}">
        <p14:creationId xmlns:p14="http://schemas.microsoft.com/office/powerpoint/2010/main" val="1876243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6071" y="316454"/>
            <a:ext cx="7637929" cy="2077122"/>
          </a:xfrm>
        </p:spPr>
        <p:txBody>
          <a:bodyPr>
            <a:noAutofit/>
          </a:bodyPr>
          <a:lstStyle/>
          <a:p>
            <a:r>
              <a:rPr lang="en-US" sz="4800" b="1" dirty="0">
                <a:effectLst>
                  <a:outerShdw blurRad="38100" dist="38100" dir="2700000" algn="tl">
                    <a:srgbClr val="000000">
                      <a:alpha val="43137"/>
                    </a:srgbClr>
                  </a:outerShdw>
                </a:effectLst>
                <a:latin typeface="Book Antiqua" panose="02040602050305030304" pitchFamily="18" charset="0"/>
              </a:rPr>
              <a:t>Traffic and Roadway</a:t>
            </a:r>
            <a:br>
              <a:rPr lang="en-US" sz="4800" b="1" dirty="0">
                <a:effectLst>
                  <a:outerShdw blurRad="38100" dist="38100" dir="2700000" algn="tl">
                    <a:srgbClr val="000000">
                      <a:alpha val="43137"/>
                    </a:srgbClr>
                  </a:outerShdw>
                </a:effectLst>
                <a:latin typeface="Book Antiqua" panose="02040602050305030304" pitchFamily="18" charset="0"/>
              </a:rPr>
            </a:br>
            <a:r>
              <a:rPr lang="en-US" sz="4800" b="1" dirty="0">
                <a:effectLst>
                  <a:outerShdw blurRad="38100" dist="38100" dir="2700000" algn="tl">
                    <a:srgbClr val="000000">
                      <a:alpha val="43137"/>
                    </a:srgbClr>
                  </a:outerShdw>
                </a:effectLst>
                <a:latin typeface="Book Antiqua" panose="02040602050305030304" pitchFamily="18" charset="0"/>
              </a:rPr>
              <a:t> Technical Process Reviews</a:t>
            </a:r>
          </a:p>
        </p:txBody>
      </p:sp>
      <p:sp>
        <p:nvSpPr>
          <p:cNvPr id="3" name="Subtitle 2"/>
          <p:cNvSpPr>
            <a:spLocks noGrp="1"/>
          </p:cNvSpPr>
          <p:nvPr>
            <p:ph type="subTitle" idx="1"/>
          </p:nvPr>
        </p:nvSpPr>
        <p:spPr>
          <a:xfrm>
            <a:off x="2247544" y="3339269"/>
            <a:ext cx="6050422" cy="1752600"/>
          </a:xfrm>
        </p:spPr>
        <p:txBody>
          <a:bodyPr>
            <a:normAutofit lnSpcReduction="10000"/>
          </a:bodyPr>
          <a:lstStyle/>
          <a:p>
            <a:endParaRPr lang="en-US" sz="1600" dirty="0"/>
          </a:p>
          <a:p>
            <a:r>
              <a:rPr lang="en-US" sz="2800" dirty="0" smtClean="0">
                <a:latin typeface="Book Antiqua" panose="02040602050305030304" pitchFamily="18" charset="0"/>
              </a:rPr>
              <a:t>Dan Groh, </a:t>
            </a:r>
            <a:r>
              <a:rPr lang="en-US" sz="2800" dirty="0">
                <a:latin typeface="Book Antiqua" panose="02040602050305030304" pitchFamily="18" charset="0"/>
              </a:rPr>
              <a:t>P. E.</a:t>
            </a:r>
          </a:p>
          <a:p>
            <a:r>
              <a:rPr lang="en-US" sz="2800" dirty="0">
                <a:latin typeface="Book Antiqua" panose="02040602050305030304" pitchFamily="18" charset="0"/>
              </a:rPr>
              <a:t>Construction </a:t>
            </a:r>
            <a:r>
              <a:rPr lang="en-US" sz="2800" dirty="0" smtClean="0">
                <a:latin typeface="Book Antiqua" panose="02040602050305030304" pitchFamily="18" charset="0"/>
              </a:rPr>
              <a:t>Traffic and Roadway </a:t>
            </a:r>
            <a:r>
              <a:rPr lang="en-US" sz="2800" dirty="0">
                <a:latin typeface="Book Antiqua" panose="02040602050305030304" pitchFamily="18" charset="0"/>
              </a:rPr>
              <a:t>Engineer</a:t>
            </a:r>
          </a:p>
          <a:p>
            <a:endParaRPr lang="en-US" dirty="0"/>
          </a:p>
        </p:txBody>
      </p:sp>
    </p:spTree>
    <p:extLst>
      <p:ext uri="{BB962C8B-B14F-4D97-AF65-F5344CB8AC3E}">
        <p14:creationId xmlns:p14="http://schemas.microsoft.com/office/powerpoint/2010/main" val="348135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097280"/>
          </a:xfrm>
        </p:spPr>
        <p:txBody>
          <a:bodyPr>
            <a:noAutofit/>
          </a:bodyPr>
          <a:lstStyle/>
          <a:p>
            <a:r>
              <a:rPr lang="en-US" sz="4000" dirty="0" smtClean="0">
                <a:latin typeface="Book Antiqua" panose="02040602050305030304" pitchFamily="18" charset="0"/>
              </a:rPr>
              <a:t>Chemically </a:t>
            </a:r>
            <a:r>
              <a:rPr lang="en-US" sz="4000" dirty="0">
                <a:latin typeface="Book Antiqua" panose="02040602050305030304" pitchFamily="18" charset="0"/>
              </a:rPr>
              <a:t>Stabilized Subgrade</a:t>
            </a:r>
          </a:p>
        </p:txBody>
      </p:sp>
      <p:sp>
        <p:nvSpPr>
          <p:cNvPr id="3" name="Content Placeholder 2"/>
          <p:cNvSpPr>
            <a:spLocks noGrp="1"/>
          </p:cNvSpPr>
          <p:nvPr>
            <p:ph idx="1"/>
          </p:nvPr>
        </p:nvSpPr>
        <p:spPr>
          <a:xfrm>
            <a:off x="3331675" y="1002031"/>
            <a:ext cx="4177200" cy="583238"/>
          </a:xfrm>
        </p:spPr>
        <p:txBody>
          <a:bodyPr/>
          <a:lstStyle/>
          <a:p>
            <a:pPr marL="0" indent="0">
              <a:buNone/>
            </a:pPr>
            <a:r>
              <a:rPr lang="en-US" dirty="0" smtClean="0"/>
              <a:t>Curing Coat Application</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3306" r="36384" b="38690"/>
          <a:stretch/>
        </p:blipFill>
        <p:spPr>
          <a:xfrm>
            <a:off x="5456947" y="4180841"/>
            <a:ext cx="3008043" cy="2111316"/>
          </a:xfrm>
          <a:prstGeom prst="rect">
            <a:avLst/>
          </a:prstGeom>
          <a:ln w="25400">
            <a:solidFill>
              <a:schemeClr val="accent1">
                <a:shade val="50000"/>
              </a:schemeClr>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7088" r="7366" b="11781"/>
          <a:stretch/>
        </p:blipFill>
        <p:spPr>
          <a:xfrm>
            <a:off x="3331675" y="1633219"/>
            <a:ext cx="3965418" cy="2011680"/>
          </a:xfrm>
          <a:prstGeom prst="rect">
            <a:avLst/>
          </a:prstGeom>
          <a:ln w="25400">
            <a:solidFill>
              <a:schemeClr val="accent1">
                <a:shade val="50000"/>
              </a:schemeClr>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729" t="16111" r="39583" b="45555"/>
          <a:stretch/>
        </p:blipFill>
        <p:spPr>
          <a:xfrm>
            <a:off x="2435382" y="4180840"/>
            <a:ext cx="2889783" cy="2111317"/>
          </a:xfrm>
          <a:prstGeom prst="rect">
            <a:avLst/>
          </a:prstGeom>
          <a:ln w="25400">
            <a:solidFill>
              <a:schemeClr val="accent1">
                <a:shade val="50000"/>
              </a:schemeClr>
            </a:solidFill>
          </a:ln>
        </p:spPr>
      </p:pic>
      <p:sp>
        <p:nvSpPr>
          <p:cNvPr id="5" name="TextBox 4"/>
          <p:cNvSpPr txBox="1"/>
          <p:nvPr/>
        </p:nvSpPr>
        <p:spPr>
          <a:xfrm>
            <a:off x="1656784" y="1633219"/>
            <a:ext cx="1575303" cy="954107"/>
          </a:xfrm>
          <a:prstGeom prst="rect">
            <a:avLst/>
          </a:prstGeom>
          <a:noFill/>
        </p:spPr>
        <p:txBody>
          <a:bodyPr wrap="square" rtlCol="0">
            <a:spAutoFit/>
          </a:bodyPr>
          <a:lstStyle/>
          <a:p>
            <a:pPr algn="r"/>
            <a:r>
              <a:rPr lang="en-US" sz="2800" dirty="0" smtClean="0">
                <a:solidFill>
                  <a:srgbClr val="006600"/>
                </a:solidFill>
              </a:rPr>
              <a:t>Fairly</a:t>
            </a:r>
          </a:p>
          <a:p>
            <a:pPr algn="r"/>
            <a:r>
              <a:rPr lang="en-US" sz="2800" dirty="0" smtClean="0">
                <a:solidFill>
                  <a:srgbClr val="006600"/>
                </a:solidFill>
              </a:rPr>
              <a:t> Uniform</a:t>
            </a:r>
            <a:endParaRPr lang="en-US" sz="2800" dirty="0">
              <a:solidFill>
                <a:srgbClr val="006600"/>
              </a:solidFill>
            </a:endParaRPr>
          </a:p>
        </p:txBody>
      </p:sp>
      <p:sp>
        <p:nvSpPr>
          <p:cNvPr id="10" name="TextBox 9"/>
          <p:cNvSpPr txBox="1"/>
          <p:nvPr/>
        </p:nvSpPr>
        <p:spPr>
          <a:xfrm>
            <a:off x="2435382" y="3692851"/>
            <a:ext cx="2797521" cy="523220"/>
          </a:xfrm>
          <a:prstGeom prst="rect">
            <a:avLst/>
          </a:prstGeom>
          <a:noFill/>
        </p:spPr>
        <p:txBody>
          <a:bodyPr wrap="square" rtlCol="0">
            <a:spAutoFit/>
          </a:bodyPr>
          <a:lstStyle/>
          <a:p>
            <a:r>
              <a:rPr lang="en-US" sz="2800" dirty="0" smtClean="0">
                <a:solidFill>
                  <a:srgbClr val="C00000"/>
                </a:solidFill>
              </a:rPr>
              <a:t>Uneven or Spotty</a:t>
            </a:r>
            <a:endParaRPr lang="en-US" sz="2800" dirty="0">
              <a:solidFill>
                <a:srgbClr val="C00000"/>
              </a:solidFill>
            </a:endParaRPr>
          </a:p>
        </p:txBody>
      </p:sp>
      <p:sp>
        <p:nvSpPr>
          <p:cNvPr id="11" name="TextBox 10"/>
          <p:cNvSpPr txBox="1"/>
          <p:nvPr/>
        </p:nvSpPr>
        <p:spPr>
          <a:xfrm>
            <a:off x="5785164" y="3644900"/>
            <a:ext cx="2679826" cy="523220"/>
          </a:xfrm>
          <a:prstGeom prst="rect">
            <a:avLst/>
          </a:prstGeom>
          <a:noFill/>
        </p:spPr>
        <p:txBody>
          <a:bodyPr wrap="square" rtlCol="0">
            <a:spAutoFit/>
          </a:bodyPr>
          <a:lstStyle/>
          <a:p>
            <a:r>
              <a:rPr lang="en-US" sz="2800" dirty="0" smtClean="0">
                <a:solidFill>
                  <a:srgbClr val="C00000"/>
                </a:solidFill>
              </a:rPr>
              <a:t>Not Apparent</a:t>
            </a:r>
            <a:endParaRPr lang="en-US" sz="2800" dirty="0">
              <a:solidFill>
                <a:srgbClr val="C00000"/>
              </a:solidFill>
            </a:endParaRPr>
          </a:p>
        </p:txBody>
      </p:sp>
    </p:spTree>
    <p:extLst>
      <p:ext uri="{BB962C8B-B14F-4D97-AF65-F5344CB8AC3E}">
        <p14:creationId xmlns:p14="http://schemas.microsoft.com/office/powerpoint/2010/main" val="149271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788987"/>
          </a:xfrm>
        </p:spPr>
        <p:txBody>
          <a:bodyPr>
            <a:noAutofit/>
          </a:bodyPr>
          <a:lstStyle/>
          <a:p>
            <a:r>
              <a:rPr lang="en-US" sz="4000" dirty="0" smtClean="0">
                <a:latin typeface="Book Antiqua" panose="02040602050305030304" pitchFamily="18" charset="0"/>
              </a:rPr>
              <a:t>Chemically </a:t>
            </a:r>
            <a:r>
              <a:rPr lang="en-US" sz="4000" dirty="0">
                <a:latin typeface="Book Antiqua" panose="02040602050305030304" pitchFamily="18" charset="0"/>
              </a:rPr>
              <a:t>Stabilized Subgrade</a:t>
            </a:r>
          </a:p>
        </p:txBody>
      </p:sp>
      <p:sp>
        <p:nvSpPr>
          <p:cNvPr id="3" name="Content Placeholder 2"/>
          <p:cNvSpPr>
            <a:spLocks noGrp="1"/>
          </p:cNvSpPr>
          <p:nvPr>
            <p:ph idx="1"/>
          </p:nvPr>
        </p:nvSpPr>
        <p:spPr>
          <a:xfrm>
            <a:off x="1611517" y="891381"/>
            <a:ext cx="4119328" cy="2322214"/>
          </a:xfrm>
        </p:spPr>
        <p:txBody>
          <a:bodyPr rIns="0">
            <a:normAutofit fontScale="70000" lnSpcReduction="20000"/>
          </a:bodyPr>
          <a:lstStyle/>
          <a:p>
            <a:r>
              <a:rPr lang="en-US" sz="4100" dirty="0" smtClean="0"/>
              <a:t>Treatment at phase line</a:t>
            </a:r>
          </a:p>
          <a:p>
            <a:pPr>
              <a:spcBef>
                <a:spcPts val="1800"/>
              </a:spcBef>
            </a:pPr>
            <a:endParaRPr lang="en-US" dirty="0" smtClean="0"/>
          </a:p>
          <a:p>
            <a:pPr>
              <a:spcBef>
                <a:spcPts val="1800"/>
              </a:spcBef>
            </a:pPr>
            <a:r>
              <a:rPr lang="en-US" sz="3800" dirty="0" smtClean="0"/>
              <a:t>Stabilizer cannot get all the way to the edge of existing pavement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4881"/>
          <a:stretch/>
        </p:blipFill>
        <p:spPr>
          <a:xfrm>
            <a:off x="4724400" y="4055269"/>
            <a:ext cx="4267200" cy="2724150"/>
          </a:xfrm>
          <a:prstGeom prst="rect">
            <a:avLst/>
          </a:prstGeom>
          <a:ln w="25400">
            <a:solidFill>
              <a:schemeClr val="accent1">
                <a:shade val="50000"/>
              </a:schemeClr>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125" b="4936"/>
          <a:stretch/>
        </p:blipFill>
        <p:spPr>
          <a:xfrm>
            <a:off x="5924550" y="891381"/>
            <a:ext cx="3067050" cy="3042444"/>
          </a:xfrm>
          <a:prstGeom prst="rect">
            <a:avLst/>
          </a:prstGeom>
          <a:ln w="25400">
            <a:solidFill>
              <a:schemeClr val="accent1">
                <a:shade val="50000"/>
              </a:schemeClr>
            </a:solidFill>
          </a:ln>
        </p:spPr>
      </p:pic>
      <p:sp>
        <p:nvSpPr>
          <p:cNvPr id="10" name="Content Placeholder 2"/>
          <p:cNvSpPr txBox="1">
            <a:spLocks/>
          </p:cNvSpPr>
          <p:nvPr/>
        </p:nvSpPr>
        <p:spPr>
          <a:xfrm>
            <a:off x="2290527" y="3952875"/>
            <a:ext cx="2433873" cy="2411413"/>
          </a:xfrm>
          <a:prstGeom prst="rect">
            <a:avLst/>
          </a:prstGeom>
        </p:spPr>
        <p:txBody>
          <a:bodyPr vert="horz" lIns="91440" tIns="45720" rIns="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If space permits, overlapping can be provided</a:t>
            </a:r>
          </a:p>
        </p:txBody>
      </p:sp>
    </p:spTree>
    <p:extLst>
      <p:ext uri="{BB962C8B-B14F-4D97-AF65-F5344CB8AC3E}">
        <p14:creationId xmlns:p14="http://schemas.microsoft.com/office/powerpoint/2010/main" val="232093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788987"/>
          </a:xfrm>
        </p:spPr>
        <p:txBody>
          <a:bodyPr>
            <a:noAutofit/>
          </a:bodyPr>
          <a:lstStyle/>
          <a:p>
            <a:r>
              <a:rPr lang="en-US" sz="4000" dirty="0" smtClean="0">
                <a:latin typeface="Book Antiqua" panose="02040602050305030304" pitchFamily="18" charset="0"/>
              </a:rPr>
              <a:t>Chemically </a:t>
            </a:r>
            <a:r>
              <a:rPr lang="en-US" sz="4000" dirty="0">
                <a:latin typeface="Book Antiqua" panose="02040602050305030304" pitchFamily="18" charset="0"/>
              </a:rPr>
              <a:t>Stabilized Subgrade</a:t>
            </a:r>
          </a:p>
        </p:txBody>
      </p:sp>
      <p:sp>
        <p:nvSpPr>
          <p:cNvPr id="3" name="Content Placeholder 2"/>
          <p:cNvSpPr>
            <a:spLocks noGrp="1"/>
          </p:cNvSpPr>
          <p:nvPr>
            <p:ph idx="1"/>
          </p:nvPr>
        </p:nvSpPr>
        <p:spPr>
          <a:xfrm>
            <a:off x="1498600" y="788987"/>
            <a:ext cx="7188200" cy="4525963"/>
          </a:xfrm>
        </p:spPr>
        <p:txBody>
          <a:bodyPr/>
          <a:lstStyle/>
          <a:p>
            <a:r>
              <a:rPr lang="en-US" dirty="0" smtClean="0"/>
              <a:t>Treatment at phase line</a:t>
            </a:r>
          </a:p>
          <a:p>
            <a:pPr lvl="1">
              <a:buFont typeface="Courier New" panose="02070309020205020404" pitchFamily="49" charset="0"/>
              <a:buChar char="o"/>
            </a:pPr>
            <a:r>
              <a:rPr lang="en-US" dirty="0" smtClean="0"/>
              <a:t>Cement spread to pavement edge</a:t>
            </a:r>
          </a:p>
          <a:p>
            <a:pPr lvl="1">
              <a:buFont typeface="Courier New" panose="02070309020205020404" pitchFamily="49" charset="0"/>
              <a:buChar char="o"/>
            </a:pPr>
            <a:r>
              <a:rPr lang="en-US" dirty="0" smtClean="0"/>
              <a:t>Grader or dozer digs out material at edge</a:t>
            </a:r>
          </a:p>
          <a:p>
            <a:pPr lvl="1">
              <a:buFont typeface="Courier New" panose="02070309020205020404" pitchFamily="49" charset="0"/>
              <a:buChar char="o"/>
            </a:pPr>
            <a:r>
              <a:rPr lang="en-US" dirty="0" smtClean="0"/>
              <a:t>Stabilizer blends as close as possible</a:t>
            </a:r>
          </a:p>
          <a:p>
            <a:pPr lvl="1">
              <a:buFont typeface="Courier New" panose="02070309020205020404" pitchFamily="49" charset="0"/>
              <a:buChar char="o"/>
            </a:pPr>
            <a:r>
              <a:rPr lang="en-US" dirty="0" smtClean="0"/>
              <a:t>Return blended material back and compact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1610"/>
          <a:stretch/>
        </p:blipFill>
        <p:spPr>
          <a:xfrm>
            <a:off x="3209925" y="3476624"/>
            <a:ext cx="4876800" cy="3232943"/>
          </a:xfrm>
          <a:prstGeom prst="rect">
            <a:avLst/>
          </a:prstGeom>
          <a:ln w="25400">
            <a:solidFill>
              <a:schemeClr val="accent1">
                <a:shade val="50000"/>
              </a:schemeClr>
            </a:solidFill>
          </a:ln>
        </p:spPr>
      </p:pic>
    </p:spTree>
    <p:extLst>
      <p:ext uri="{BB962C8B-B14F-4D97-AF65-F5344CB8AC3E}">
        <p14:creationId xmlns:p14="http://schemas.microsoft.com/office/powerpoint/2010/main" val="1746911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788987"/>
          </a:xfrm>
        </p:spPr>
        <p:txBody>
          <a:bodyPr>
            <a:noAutofit/>
          </a:bodyPr>
          <a:lstStyle/>
          <a:p>
            <a:r>
              <a:rPr lang="en-US" sz="4000" dirty="0" smtClean="0">
                <a:latin typeface="Book Antiqua" panose="02040602050305030304" pitchFamily="18" charset="0"/>
              </a:rPr>
              <a:t>Chemically </a:t>
            </a:r>
            <a:r>
              <a:rPr lang="en-US" sz="4000" dirty="0">
                <a:latin typeface="Book Antiqua" panose="02040602050305030304" pitchFamily="18" charset="0"/>
              </a:rPr>
              <a:t>Stabilized Subgrade</a:t>
            </a:r>
          </a:p>
        </p:txBody>
      </p:sp>
      <p:sp>
        <p:nvSpPr>
          <p:cNvPr id="3" name="Content Placeholder 2"/>
          <p:cNvSpPr>
            <a:spLocks noGrp="1"/>
          </p:cNvSpPr>
          <p:nvPr>
            <p:ph idx="1"/>
          </p:nvPr>
        </p:nvSpPr>
        <p:spPr>
          <a:xfrm>
            <a:off x="1498600" y="802182"/>
            <a:ext cx="7645400" cy="2411413"/>
          </a:xfrm>
        </p:spPr>
        <p:txBody>
          <a:bodyPr rIns="0">
            <a:noAutofit/>
          </a:bodyPr>
          <a:lstStyle/>
          <a:p>
            <a:r>
              <a:rPr lang="en-US" sz="2200" b="1" dirty="0" smtClean="0"/>
              <a:t>206.03 Submittals</a:t>
            </a:r>
            <a:r>
              <a:rPr lang="en-US" sz="2200" b="1" dirty="0"/>
              <a:t>.  </a:t>
            </a:r>
            <a:r>
              <a:rPr lang="en-US" sz="2200" dirty="0" smtClean="0"/>
              <a:t>Submit </a:t>
            </a:r>
            <a:r>
              <a:rPr lang="en-US" sz="2200" strike="sngStrike" dirty="0">
                <a:solidFill>
                  <a:srgbClr val="FF0000"/>
                </a:solidFill>
              </a:rPr>
              <a:t>for the Engineer’s </a:t>
            </a:r>
            <a:r>
              <a:rPr lang="en-US" sz="2200" strike="sngStrike" dirty="0" smtClean="0">
                <a:solidFill>
                  <a:srgbClr val="FF0000"/>
                </a:solidFill>
              </a:rPr>
              <a:t>acceptance </a:t>
            </a:r>
            <a:r>
              <a:rPr lang="en-US" sz="2200" dirty="0"/>
              <a:t>a report that lists the type of equipment to be used, speed of the intended equipment usage, rate of application of the chemical, and calculations that demonstrate how the required percentage of chemical will be applied.  </a:t>
            </a:r>
            <a:r>
              <a:rPr lang="en-US" sz="2200" dirty="0">
                <a:solidFill>
                  <a:srgbClr val="FF0000"/>
                </a:solidFill>
              </a:rPr>
              <a:t>For phased work, list in the report the procedure to be used to construct the chemically stabilized subgrade to ensure full depth and continuity across phase </a:t>
            </a:r>
            <a:r>
              <a:rPr lang="en-US" sz="2200" dirty="0" smtClean="0">
                <a:solidFill>
                  <a:srgbClr val="FF0000"/>
                </a:solidFill>
              </a:rPr>
              <a:t>interfaces….Department </a:t>
            </a:r>
            <a:r>
              <a:rPr lang="en-US" sz="2200" dirty="0">
                <a:solidFill>
                  <a:srgbClr val="FF0000"/>
                </a:solidFill>
              </a:rPr>
              <a:t>acceptance of the report is not required. The absence of Department acceptance does not supersede the Engineer’s authority as defined in </a:t>
            </a:r>
            <a:r>
              <a:rPr lang="en-US" sz="2200" dirty="0" smtClean="0">
                <a:solidFill>
                  <a:srgbClr val="FF0000"/>
                </a:solidFill>
              </a:rPr>
              <a:t>105.01 </a:t>
            </a:r>
          </a:p>
        </p:txBody>
      </p:sp>
      <p:sp>
        <p:nvSpPr>
          <p:cNvPr id="8" name="Content Placeholder 2"/>
          <p:cNvSpPr txBox="1">
            <a:spLocks/>
          </p:cNvSpPr>
          <p:nvPr/>
        </p:nvSpPr>
        <p:spPr>
          <a:xfrm>
            <a:off x="2163779" y="4702719"/>
            <a:ext cx="6980221" cy="1861045"/>
          </a:xfrm>
          <a:prstGeom prst="rect">
            <a:avLst/>
          </a:prstGeom>
        </p:spPr>
        <p:txBody>
          <a:bodyPr vert="horz" lIns="91440" tIns="45720" rIns="18288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b="1" dirty="0" smtClean="0"/>
              <a:t>206.05 Construction. </a:t>
            </a:r>
            <a:r>
              <a:rPr lang="en-US" sz="2200" dirty="0" smtClean="0"/>
              <a:t>Added the following:</a:t>
            </a:r>
            <a:r>
              <a:rPr lang="en-US" sz="2200" b="1" dirty="0" smtClean="0"/>
              <a:t> </a:t>
            </a:r>
          </a:p>
          <a:p>
            <a:pPr marL="274320" indent="0" algn="just">
              <a:buNone/>
            </a:pPr>
            <a:r>
              <a:rPr lang="en-US" sz="2200" dirty="0" smtClean="0">
                <a:solidFill>
                  <a:srgbClr val="FF0000"/>
                </a:solidFill>
              </a:rPr>
              <a:t>     Where </a:t>
            </a:r>
            <a:r>
              <a:rPr lang="en-US" sz="2200" dirty="0">
                <a:solidFill>
                  <a:srgbClr val="FF0000"/>
                </a:solidFill>
              </a:rPr>
              <a:t>phasing for maintenance of traffic uses part width stabilization of the subgrade, ensure that the required chemical spreading rate, mixing depth, and compaction are provided at the interface between adjacent </a:t>
            </a:r>
            <a:r>
              <a:rPr lang="en-US" sz="2200" dirty="0" smtClean="0">
                <a:solidFill>
                  <a:srgbClr val="FF0000"/>
                </a:solidFill>
              </a:rPr>
              <a:t>phases </a:t>
            </a:r>
          </a:p>
        </p:txBody>
      </p:sp>
    </p:spTree>
    <p:extLst>
      <p:ext uri="{BB962C8B-B14F-4D97-AF65-F5344CB8AC3E}">
        <p14:creationId xmlns:p14="http://schemas.microsoft.com/office/powerpoint/2010/main" val="3420262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057275"/>
          </a:xfrm>
        </p:spPr>
        <p:txBody>
          <a:bodyPr>
            <a:noAutofit/>
          </a:bodyPr>
          <a:lstStyle/>
          <a:p>
            <a:r>
              <a:rPr lang="en-US" sz="4000" dirty="0" smtClean="0">
                <a:latin typeface="Book Antiqua" panose="02040602050305030304" pitchFamily="18" charset="0"/>
              </a:rPr>
              <a:t>Unique Subgrade Condition</a:t>
            </a:r>
            <a:endParaRPr lang="en-US" sz="4000" dirty="0">
              <a:latin typeface="Book Antiqua" panose="02040602050305030304" pitchFamily="18" charset="0"/>
            </a:endParaRPr>
          </a:p>
        </p:txBody>
      </p:sp>
      <p:sp>
        <p:nvSpPr>
          <p:cNvPr id="3" name="Content Placeholder 2"/>
          <p:cNvSpPr>
            <a:spLocks noGrp="1"/>
          </p:cNvSpPr>
          <p:nvPr>
            <p:ph idx="1"/>
          </p:nvPr>
        </p:nvSpPr>
        <p:spPr>
          <a:xfrm>
            <a:off x="1498600" y="1057275"/>
            <a:ext cx="7645400" cy="4525963"/>
          </a:xfrm>
        </p:spPr>
        <p:txBody>
          <a:bodyPr/>
          <a:lstStyle/>
          <a:p>
            <a:r>
              <a:rPr lang="en-US" sz="3100" dirty="0" smtClean="0"/>
              <a:t>Subgrade consisted of Fine Sand</a:t>
            </a:r>
          </a:p>
          <a:p>
            <a:r>
              <a:rPr lang="en-US" sz="3100" dirty="0" smtClean="0"/>
              <a:t>Treatment 16-in deep with 6.5% cement</a:t>
            </a:r>
          </a:p>
          <a:p>
            <a:r>
              <a:rPr lang="en-US" sz="3100" dirty="0" smtClean="0"/>
              <a:t>Grading equipment could not get smooth surface on the day of treatment</a:t>
            </a:r>
          </a:p>
          <a:p>
            <a:r>
              <a:rPr lang="en-US" sz="3100" dirty="0" smtClean="0"/>
              <a:t>Allowed to set for a day, then performed grading and cure coat</a:t>
            </a:r>
          </a:p>
          <a:p>
            <a:endParaRPr lang="en-US" dirty="0" smtClean="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5633"/>
          <a:stretch/>
        </p:blipFill>
        <p:spPr>
          <a:xfrm>
            <a:off x="2882900" y="4406106"/>
            <a:ext cx="4876800" cy="2354263"/>
          </a:xfrm>
          <a:prstGeom prst="rect">
            <a:avLst/>
          </a:prstGeom>
          <a:ln w="25400">
            <a:solidFill>
              <a:schemeClr val="accent1">
                <a:shade val="50000"/>
              </a:schemeClr>
            </a:solidFill>
          </a:ln>
        </p:spPr>
      </p:pic>
    </p:spTree>
    <p:extLst>
      <p:ext uri="{BB962C8B-B14F-4D97-AF65-F5344CB8AC3E}">
        <p14:creationId xmlns:p14="http://schemas.microsoft.com/office/powerpoint/2010/main" val="1315322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097280"/>
          </a:xfrm>
        </p:spPr>
        <p:txBody>
          <a:bodyPr>
            <a:noAutofit/>
          </a:bodyPr>
          <a:lstStyle/>
          <a:p>
            <a:r>
              <a:rPr lang="en-US" sz="4000" dirty="0" smtClean="0">
                <a:latin typeface="Book Antiqua" panose="02040602050305030304" pitchFamily="18" charset="0"/>
              </a:rPr>
              <a:t>Chemically </a:t>
            </a:r>
            <a:r>
              <a:rPr lang="en-US" sz="4000" dirty="0">
                <a:latin typeface="Book Antiqua" panose="02040602050305030304" pitchFamily="18" charset="0"/>
              </a:rPr>
              <a:t>Stabilized Subgrade</a:t>
            </a:r>
          </a:p>
        </p:txBody>
      </p:sp>
      <p:sp>
        <p:nvSpPr>
          <p:cNvPr id="3" name="Content Placeholder 2"/>
          <p:cNvSpPr>
            <a:spLocks noGrp="1"/>
          </p:cNvSpPr>
          <p:nvPr>
            <p:ph idx="1"/>
          </p:nvPr>
        </p:nvSpPr>
        <p:spPr>
          <a:xfrm>
            <a:off x="1498600" y="1097280"/>
            <a:ext cx="7645400" cy="2693669"/>
          </a:xfrm>
        </p:spPr>
        <p:txBody>
          <a:bodyPr>
            <a:normAutofit lnSpcReduction="10000"/>
          </a:bodyPr>
          <a:lstStyle/>
          <a:p>
            <a:r>
              <a:rPr lang="en-US" dirty="0" smtClean="0"/>
              <a:t>Random sampling of subgrade for mix design</a:t>
            </a:r>
          </a:p>
          <a:p>
            <a:r>
              <a:rPr lang="en-US" dirty="0" smtClean="0"/>
              <a:t>Biased sampling where easiest to obtain</a:t>
            </a:r>
          </a:p>
          <a:p>
            <a:pPr lvl="1">
              <a:buFont typeface="Courier New" panose="02070309020205020404" pitchFamily="49" charset="0"/>
              <a:buChar char="o"/>
            </a:pPr>
            <a:r>
              <a:rPr lang="en-US" dirty="0" smtClean="0"/>
              <a:t>From median, below shoulder, ignore phasing</a:t>
            </a:r>
          </a:p>
          <a:p>
            <a:r>
              <a:rPr lang="en-US" dirty="0" smtClean="0"/>
              <a:t>S 1120 revised January 2015</a:t>
            </a:r>
          </a:p>
        </p:txBody>
      </p:sp>
      <p:sp>
        <p:nvSpPr>
          <p:cNvPr id="6" name="TextBox 5"/>
          <p:cNvSpPr txBox="1"/>
          <p:nvPr/>
        </p:nvSpPr>
        <p:spPr>
          <a:xfrm>
            <a:off x="81480" y="3790949"/>
            <a:ext cx="9062519" cy="3067051"/>
          </a:xfrm>
          <a:prstGeom prst="rect">
            <a:avLst/>
          </a:prstGeom>
          <a:solidFill>
            <a:schemeClr val="bg1">
              <a:lumMod val="85000"/>
            </a:schemeClr>
          </a:solidFill>
        </p:spPr>
        <p:txBody>
          <a:bodyPr wrap="square" rtlCol="0">
            <a:noAutofit/>
          </a:bodyPr>
          <a:lstStyle/>
          <a:p>
            <a:pPr algn="just"/>
            <a:r>
              <a:rPr lang="en-US" sz="2400" dirty="0" smtClean="0"/>
              <a:t>When </a:t>
            </a:r>
            <a:r>
              <a:rPr lang="en-US" sz="2400" dirty="0"/>
              <a:t>this supplement is used during construction for stabilizing subgrade (Item 206), collect samples of in-place soil at the proposed subgrade elevation</a:t>
            </a:r>
            <a:r>
              <a:rPr lang="en-US" sz="2400" dirty="0" smtClean="0"/>
              <a:t>. …For </a:t>
            </a:r>
            <a:r>
              <a:rPr lang="en-US" sz="2400" dirty="0"/>
              <a:t>in-place soil samples, collect the samples from locations distributed across the treated area.  </a:t>
            </a:r>
            <a:r>
              <a:rPr lang="en-US" sz="2400" dirty="0">
                <a:solidFill>
                  <a:srgbClr val="C00000"/>
                </a:solidFill>
              </a:rPr>
              <a:t>For phased construction, collect in-place soil samples from locations distributed across the treated area of each phase at the frequency given above. </a:t>
            </a:r>
            <a:r>
              <a:rPr lang="en-US" sz="2400" dirty="0"/>
              <a:t>  Obtain the Department’s approval before collecting samples from outside the treated </a:t>
            </a:r>
            <a:r>
              <a:rPr lang="en-US" sz="2400" dirty="0" smtClean="0"/>
              <a:t>area</a:t>
            </a:r>
            <a:endParaRPr lang="en-US" sz="2400" dirty="0"/>
          </a:p>
        </p:txBody>
      </p:sp>
    </p:spTree>
    <p:extLst>
      <p:ext uri="{BB962C8B-B14F-4D97-AF65-F5344CB8AC3E}">
        <p14:creationId xmlns:p14="http://schemas.microsoft.com/office/powerpoint/2010/main" val="3862306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188200" cy="914400"/>
          </a:xfrm>
        </p:spPr>
        <p:txBody>
          <a:bodyPr>
            <a:normAutofit/>
          </a:bodyPr>
          <a:lstStyle/>
          <a:p>
            <a:r>
              <a:rPr lang="en-US" sz="4000" dirty="0">
                <a:latin typeface="Book Antiqua" panose="02040602050305030304" pitchFamily="18" charset="0"/>
              </a:rPr>
              <a:t>Item 204 – Proof Rolling</a:t>
            </a:r>
          </a:p>
        </p:txBody>
      </p:sp>
      <p:sp>
        <p:nvSpPr>
          <p:cNvPr id="3" name="Content Placeholder 2"/>
          <p:cNvSpPr>
            <a:spLocks noGrp="1"/>
          </p:cNvSpPr>
          <p:nvPr>
            <p:ph idx="1"/>
          </p:nvPr>
        </p:nvSpPr>
        <p:spPr>
          <a:xfrm>
            <a:off x="1498599" y="914400"/>
            <a:ext cx="7555197" cy="4525963"/>
          </a:xfrm>
        </p:spPr>
        <p:txBody>
          <a:bodyPr/>
          <a:lstStyle/>
          <a:p>
            <a:r>
              <a:rPr lang="en-US" dirty="0" smtClean="0"/>
              <a:t>3 Interstate reconstruction projects</a:t>
            </a:r>
          </a:p>
          <a:p>
            <a:r>
              <a:rPr lang="en-US" dirty="0" smtClean="0"/>
              <a:t>Cement stabilized subgrade, 12” &amp; 14” </a:t>
            </a:r>
          </a:p>
          <a:p>
            <a:r>
              <a:rPr lang="en-US" dirty="0" smtClean="0">
                <a:sym typeface="Wingdings" panose="05000000000000000000" pitchFamily="2" charset="2"/>
              </a:rPr>
              <a:t>35</a:t>
            </a:r>
            <a:r>
              <a:rPr lang="en-US" baseline="30000" dirty="0" smtClean="0">
                <a:sym typeface="Wingdings" panose="05000000000000000000" pitchFamily="2" charset="2"/>
              </a:rPr>
              <a:t>T</a:t>
            </a:r>
            <a:r>
              <a:rPr lang="en-US" dirty="0" smtClean="0">
                <a:sym typeface="Wingdings" panose="05000000000000000000" pitchFamily="2" charset="2"/>
              </a:rPr>
              <a:t> roller observed by ODOT or consultant </a:t>
            </a:r>
          </a:p>
          <a:p>
            <a:r>
              <a:rPr lang="en-US" dirty="0" smtClean="0">
                <a:sym typeface="Wingdings" panose="05000000000000000000" pitchFamily="2" charset="2"/>
              </a:rPr>
              <a:t>No rutting; except along the phase line at existing pavement, ~1400-ft section</a:t>
            </a:r>
            <a:endParaRPr lang="en-US" dirty="0" smtClean="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contrast="-33000"/>
                    </a14:imgEffect>
                  </a14:imgLayer>
                </a14:imgProps>
              </a:ext>
              <a:ext uri="{28A0092B-C50C-407E-A947-70E740481C1C}">
                <a14:useLocalDpi xmlns:a14="http://schemas.microsoft.com/office/drawing/2010/main" val="0"/>
              </a:ext>
            </a:extLst>
          </a:blip>
          <a:srcRect b="12183"/>
          <a:stretch/>
        </p:blipFill>
        <p:spPr>
          <a:xfrm>
            <a:off x="66471" y="3856775"/>
            <a:ext cx="4442733" cy="2926080"/>
          </a:xfrm>
          <a:prstGeom prst="rect">
            <a:avLst/>
          </a:prstGeom>
          <a:ln w="25400">
            <a:solidFill>
              <a:schemeClr val="accent1">
                <a:lumMod val="75000"/>
              </a:schemeClr>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1881"/>
          <a:stretch/>
        </p:blipFill>
        <p:spPr>
          <a:xfrm>
            <a:off x="4626321" y="3856775"/>
            <a:ext cx="4427475" cy="2926080"/>
          </a:xfrm>
          <a:prstGeom prst="rect">
            <a:avLst/>
          </a:prstGeom>
          <a:ln w="25400">
            <a:solidFill>
              <a:schemeClr val="accent1">
                <a:lumMod val="75000"/>
              </a:schemeClr>
            </a:solidFill>
          </a:ln>
        </p:spPr>
      </p:pic>
    </p:spTree>
    <p:extLst>
      <p:ext uri="{BB962C8B-B14F-4D97-AF65-F5344CB8AC3E}">
        <p14:creationId xmlns:p14="http://schemas.microsoft.com/office/powerpoint/2010/main" val="515544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188200" cy="914400"/>
          </a:xfrm>
        </p:spPr>
        <p:txBody>
          <a:bodyPr>
            <a:normAutofit/>
          </a:bodyPr>
          <a:lstStyle/>
          <a:p>
            <a:r>
              <a:rPr lang="en-US" sz="4000" dirty="0">
                <a:latin typeface="Book Antiqua" panose="02040602050305030304" pitchFamily="18" charset="0"/>
              </a:rPr>
              <a:t>Item 304 – Aggregate Base</a:t>
            </a:r>
          </a:p>
        </p:txBody>
      </p:sp>
      <p:sp>
        <p:nvSpPr>
          <p:cNvPr id="3" name="Content Placeholder 2"/>
          <p:cNvSpPr>
            <a:spLocks noGrp="1"/>
          </p:cNvSpPr>
          <p:nvPr>
            <p:ph idx="1"/>
          </p:nvPr>
        </p:nvSpPr>
        <p:spPr>
          <a:xfrm>
            <a:off x="1498600" y="914400"/>
            <a:ext cx="7188200" cy="4525963"/>
          </a:xfrm>
        </p:spPr>
        <p:txBody>
          <a:bodyPr/>
          <a:lstStyle/>
          <a:p>
            <a:r>
              <a:rPr lang="en-US" dirty="0" smtClean="0"/>
              <a:t>2 Interstate reconstruction projects</a:t>
            </a:r>
          </a:p>
          <a:p>
            <a:r>
              <a:rPr lang="en-US" dirty="0" smtClean="0"/>
              <a:t>Spreader box and self-propelled paver</a:t>
            </a:r>
          </a:p>
          <a:p>
            <a:r>
              <a:rPr lang="en-US" dirty="0" smtClean="0"/>
              <a:t>No segregation observed</a:t>
            </a:r>
          </a:p>
          <a:p>
            <a:r>
              <a:rPr lang="en-US" dirty="0" smtClean="0"/>
              <a:t>Correct final thicknesses &amp; compaction</a:t>
            </a:r>
          </a:p>
          <a:p>
            <a:endParaRPr lang="en-US" dirty="0" smtClean="0"/>
          </a:p>
          <a:p>
            <a:endParaRPr lang="en-US" dirty="0" smtClean="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345" b="12023"/>
          <a:stretch/>
        </p:blipFill>
        <p:spPr>
          <a:xfrm>
            <a:off x="4754880" y="3575059"/>
            <a:ext cx="4317173" cy="3200400"/>
          </a:xfrm>
          <a:prstGeom prst="rect">
            <a:avLst/>
          </a:prstGeom>
          <a:ln w="28575">
            <a:solidFill>
              <a:schemeClr val="accent1">
                <a:lumMod val="75000"/>
              </a:schemeClr>
            </a:solidFill>
          </a:ln>
        </p:spPr>
      </p:pic>
      <p:sp>
        <p:nvSpPr>
          <p:cNvPr id="6" name="TextBox 5"/>
          <p:cNvSpPr txBox="1"/>
          <p:nvPr/>
        </p:nvSpPr>
        <p:spPr>
          <a:xfrm>
            <a:off x="5638731" y="4842021"/>
            <a:ext cx="376813" cy="246221"/>
          </a:xfrm>
          <a:prstGeom prst="rect">
            <a:avLst/>
          </a:prstGeom>
          <a:solidFill>
            <a:srgbClr val="A14D07"/>
          </a:solidFill>
        </p:spPr>
        <p:txBody>
          <a:bodyPr wrap="square" rtlCol="0">
            <a:spAutoFit/>
          </a:bodyPr>
          <a:lstStyle/>
          <a:p>
            <a:endParaRPr lang="en-US" sz="1000" dirty="0"/>
          </a:p>
        </p:txBody>
      </p:sp>
      <p:grpSp>
        <p:nvGrpSpPr>
          <p:cNvPr id="9" name="Group 8"/>
          <p:cNvGrpSpPr/>
          <p:nvPr/>
        </p:nvGrpSpPr>
        <p:grpSpPr>
          <a:xfrm>
            <a:off x="72428" y="3575059"/>
            <a:ext cx="4541225" cy="3200400"/>
            <a:chOff x="0" y="3657600"/>
            <a:chExt cx="4613653" cy="32004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880" b="12023"/>
            <a:stretch/>
          </p:blipFill>
          <p:spPr>
            <a:xfrm>
              <a:off x="0" y="3657600"/>
              <a:ext cx="4613653" cy="3200400"/>
            </a:xfrm>
            <a:prstGeom prst="rect">
              <a:avLst/>
            </a:prstGeom>
            <a:ln w="28575">
              <a:solidFill>
                <a:schemeClr val="accent1">
                  <a:lumMod val="75000"/>
                </a:schemeClr>
              </a:solidFill>
            </a:ln>
          </p:spPr>
        </p:pic>
        <p:sp>
          <p:nvSpPr>
            <p:cNvPr id="7" name="Rounded Rectangle 6"/>
            <p:cNvSpPr/>
            <p:nvPr/>
          </p:nvSpPr>
          <p:spPr>
            <a:xfrm>
              <a:off x="2349115" y="4996873"/>
              <a:ext cx="123152" cy="101600"/>
            </a:xfrm>
            <a:prstGeom prst="roundRect">
              <a:avLst/>
            </a:prstGeom>
            <a:solidFill>
              <a:srgbClr val="9672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891915" y="5013542"/>
              <a:ext cx="123152" cy="101600"/>
            </a:xfrm>
            <a:prstGeom prst="roundRect">
              <a:avLst/>
            </a:prstGeom>
            <a:solidFill>
              <a:srgbClr val="9672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04381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188200" cy="1005840"/>
          </a:xfrm>
        </p:spPr>
        <p:txBody>
          <a:bodyPr>
            <a:normAutofit/>
          </a:bodyPr>
          <a:lstStyle/>
          <a:p>
            <a:r>
              <a:rPr lang="en-US" sz="4000" dirty="0" smtClean="0">
                <a:latin typeface="Book Antiqua" panose="02040602050305030304" pitchFamily="18" charset="0"/>
              </a:rPr>
              <a:t>Item 507 – Bearing Piles</a:t>
            </a:r>
            <a:endParaRPr lang="en-US" sz="4000" dirty="0">
              <a:latin typeface="Book Antiqua" panose="02040602050305030304" pitchFamily="18" charset="0"/>
            </a:endParaRPr>
          </a:p>
        </p:txBody>
      </p:sp>
      <p:sp>
        <p:nvSpPr>
          <p:cNvPr id="3" name="Content Placeholder 2"/>
          <p:cNvSpPr>
            <a:spLocks noGrp="1"/>
          </p:cNvSpPr>
          <p:nvPr>
            <p:ph idx="1"/>
          </p:nvPr>
        </p:nvSpPr>
        <p:spPr>
          <a:xfrm>
            <a:off x="2752253" y="805835"/>
            <a:ext cx="5934546" cy="617108"/>
          </a:xfrm>
        </p:spPr>
        <p:txBody>
          <a:bodyPr/>
          <a:lstStyle/>
          <a:p>
            <a:pPr marL="0" indent="0">
              <a:buNone/>
            </a:pPr>
            <a:r>
              <a:rPr lang="en-US" dirty="0" smtClean="0"/>
              <a:t>2 Railroad </a:t>
            </a:r>
            <a:r>
              <a:rPr lang="en-US" dirty="0"/>
              <a:t>U</a:t>
            </a:r>
            <a:r>
              <a:rPr lang="en-US" dirty="0" smtClean="0"/>
              <a:t>nderpass </a:t>
            </a:r>
            <a:r>
              <a:rPr lang="en-US" dirty="0"/>
              <a:t>P</a:t>
            </a:r>
            <a:r>
              <a:rPr lang="en-US" dirty="0" smtClean="0"/>
              <a:t>rojects</a:t>
            </a:r>
            <a:endParaRPr lang="en-US" dirty="0" smtClean="0"/>
          </a:p>
          <a:p>
            <a:endParaRPr lang="en-US" dirty="0" smtClean="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7006" t="1481" r="22538" b="24064"/>
          <a:stretch/>
        </p:blipFill>
        <p:spPr>
          <a:xfrm>
            <a:off x="5171770" y="3521798"/>
            <a:ext cx="3685310" cy="3247026"/>
          </a:xfrm>
          <a:prstGeom prst="rect">
            <a:avLst/>
          </a:prstGeom>
          <a:ln w="25400">
            <a:solidFill>
              <a:schemeClr val="accent1">
                <a:lumMod val="75000"/>
              </a:schemeClr>
            </a:solidFill>
          </a:ln>
        </p:spPr>
      </p:pic>
      <p:sp>
        <p:nvSpPr>
          <p:cNvPr id="4" name="Rectangle 3"/>
          <p:cNvSpPr/>
          <p:nvPr/>
        </p:nvSpPr>
        <p:spPr>
          <a:xfrm>
            <a:off x="0" y="4481465"/>
            <a:ext cx="452673" cy="16839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6646" b="21040"/>
          <a:stretch/>
        </p:blipFill>
        <p:spPr>
          <a:xfrm>
            <a:off x="162962" y="3521799"/>
            <a:ext cx="4389120" cy="3247025"/>
          </a:xfrm>
          <a:prstGeom prst="rect">
            <a:avLst/>
          </a:prstGeom>
          <a:ln w="25400">
            <a:solidFill>
              <a:schemeClr val="accent1">
                <a:lumMod val="75000"/>
              </a:schemeClr>
            </a:solidFill>
          </a:ln>
        </p:spPr>
      </p:pic>
      <p:sp>
        <p:nvSpPr>
          <p:cNvPr id="8" name="TextBox 7"/>
          <p:cNvSpPr txBox="1"/>
          <p:nvPr/>
        </p:nvSpPr>
        <p:spPr>
          <a:xfrm>
            <a:off x="497034" y="1502875"/>
            <a:ext cx="3720975" cy="1938992"/>
          </a:xfrm>
          <a:prstGeom prst="rect">
            <a:avLst/>
          </a:prstGeom>
          <a:solidFill>
            <a:schemeClr val="bg1">
              <a:lumMod val="85000"/>
            </a:schemeClr>
          </a:solidFill>
          <a:ln w="19050">
            <a:solidFill>
              <a:schemeClr val="accent1">
                <a:lumMod val="75000"/>
              </a:schemeClr>
            </a:solidFill>
          </a:ln>
        </p:spPr>
        <p:txBody>
          <a:bodyPr wrap="square" rtlCol="0">
            <a:spAutoFit/>
          </a:bodyPr>
          <a:lstStyle/>
          <a:p>
            <a:pPr marL="342900" indent="-342900">
              <a:buFont typeface="Arial" panose="020B0604020202020204" pitchFamily="34" charset="0"/>
              <a:buChar char="•"/>
            </a:pPr>
            <a:r>
              <a:rPr lang="en-US" sz="2400" dirty="0" smtClean="0"/>
              <a:t>HP 14x73   </a:t>
            </a:r>
          </a:p>
          <a:p>
            <a:pPr marL="342900" indent="-342900">
              <a:buFont typeface="Arial" panose="020B0604020202020204" pitchFamily="34" charset="0"/>
              <a:buChar char="•"/>
            </a:pPr>
            <a:r>
              <a:rPr lang="en-US" sz="2400" dirty="0" smtClean="0"/>
              <a:t>Length 75 to 80 feet</a:t>
            </a:r>
          </a:p>
          <a:p>
            <a:pPr marL="342900" indent="-342900">
              <a:buFont typeface="Arial" panose="020B0604020202020204" pitchFamily="34" charset="0"/>
              <a:buChar char="•"/>
            </a:pPr>
            <a:r>
              <a:rPr lang="en-US" sz="2400" dirty="0" smtClean="0"/>
              <a:t>Bedrock refusal </a:t>
            </a:r>
            <a:r>
              <a:rPr lang="en-US" sz="2400" u="sng" dirty="0" smtClean="0"/>
              <a:t>required</a:t>
            </a:r>
          </a:p>
          <a:p>
            <a:pPr marL="342900" indent="-342900">
              <a:buFont typeface="Arial" panose="020B0604020202020204" pitchFamily="34" charset="0"/>
              <a:buChar char="•"/>
            </a:pPr>
            <a:r>
              <a:rPr lang="en-US" sz="2400" dirty="0" smtClean="0"/>
              <a:t>Piles installed in 70-foot prebored holes</a:t>
            </a:r>
            <a:endParaRPr lang="en-US" sz="2400" dirty="0"/>
          </a:p>
        </p:txBody>
      </p:sp>
      <p:sp>
        <p:nvSpPr>
          <p:cNvPr id="9" name="TextBox 8"/>
          <p:cNvSpPr txBox="1"/>
          <p:nvPr/>
        </p:nvSpPr>
        <p:spPr>
          <a:xfrm>
            <a:off x="5033727" y="1502875"/>
            <a:ext cx="3983524" cy="1938992"/>
          </a:xfrm>
          <a:prstGeom prst="rect">
            <a:avLst/>
          </a:prstGeom>
          <a:solidFill>
            <a:schemeClr val="bg1">
              <a:lumMod val="85000"/>
            </a:schemeClr>
          </a:solidFill>
          <a:ln w="19050">
            <a:solidFill>
              <a:schemeClr val="accent1">
                <a:lumMod val="75000"/>
              </a:schemeClr>
            </a:solidFill>
          </a:ln>
        </p:spPr>
        <p:txBody>
          <a:bodyPr wrap="square" rtlCol="0">
            <a:spAutoFit/>
          </a:bodyPr>
          <a:lstStyle/>
          <a:p>
            <a:pPr marL="342900" indent="-342900">
              <a:buFont typeface="Arial" panose="020B0604020202020204" pitchFamily="34" charset="0"/>
              <a:buChar char="•"/>
            </a:pPr>
            <a:r>
              <a:rPr lang="en-US" sz="2400" dirty="0" smtClean="0"/>
              <a:t>HP 18x204   </a:t>
            </a:r>
          </a:p>
          <a:p>
            <a:pPr marL="342900" indent="-342900">
              <a:buFont typeface="Arial" panose="020B0604020202020204" pitchFamily="34" charset="0"/>
              <a:buChar char="•"/>
            </a:pPr>
            <a:r>
              <a:rPr lang="en-US" sz="2400" dirty="0" smtClean="0"/>
              <a:t>Length ~100 feet</a:t>
            </a:r>
          </a:p>
          <a:p>
            <a:pPr marL="342900" indent="-342900">
              <a:buFont typeface="Arial" panose="020B0604020202020204" pitchFamily="34" charset="0"/>
              <a:buChar char="•"/>
            </a:pPr>
            <a:r>
              <a:rPr lang="en-US" sz="2400" dirty="0" smtClean="0"/>
              <a:t>Hydraulic hammer</a:t>
            </a:r>
          </a:p>
          <a:p>
            <a:pPr marL="342900" indent="-342900">
              <a:buFont typeface="Arial" panose="020B0604020202020204" pitchFamily="34" charset="0"/>
              <a:buChar char="•"/>
            </a:pPr>
            <a:r>
              <a:rPr lang="en-US" sz="2400" dirty="0" smtClean="0"/>
              <a:t>1.5*UBV = 940 kips</a:t>
            </a:r>
          </a:p>
          <a:p>
            <a:pPr marL="342900" indent="-342900">
              <a:buFont typeface="Arial" panose="020B0604020202020204" pitchFamily="34" charset="0"/>
              <a:buChar char="•"/>
            </a:pPr>
            <a:r>
              <a:rPr lang="en-US" sz="2400" dirty="0" smtClean="0"/>
              <a:t>20 blows/inch @ 44 </a:t>
            </a:r>
            <a:r>
              <a:rPr lang="en-US" sz="2400" dirty="0" smtClean="0"/>
              <a:t>kip-ft.</a:t>
            </a:r>
            <a:endParaRPr lang="en-US" sz="2400" dirty="0"/>
          </a:p>
        </p:txBody>
      </p:sp>
    </p:spTree>
    <p:extLst>
      <p:ext uri="{BB962C8B-B14F-4D97-AF65-F5344CB8AC3E}">
        <p14:creationId xmlns:p14="http://schemas.microsoft.com/office/powerpoint/2010/main" val="42026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188200" cy="1371600"/>
          </a:xfrm>
        </p:spPr>
        <p:txBody>
          <a:bodyPr>
            <a:noAutofit/>
          </a:bodyPr>
          <a:lstStyle/>
          <a:p>
            <a:r>
              <a:rPr lang="en-US" sz="4000" dirty="0">
                <a:latin typeface="Book Antiqua" panose="02040602050305030304" pitchFamily="18" charset="0"/>
              </a:rPr>
              <a:t>Item 840 – </a:t>
            </a:r>
            <a:r>
              <a:rPr lang="en-US" sz="4000" dirty="0" smtClean="0">
                <a:latin typeface="Book Antiqua" panose="02040602050305030304" pitchFamily="18" charset="0"/>
              </a:rPr>
              <a:t>Mechanically Stabilized Earth </a:t>
            </a:r>
            <a:r>
              <a:rPr lang="en-US" sz="4000" dirty="0">
                <a:latin typeface="Book Antiqua" panose="02040602050305030304" pitchFamily="18" charset="0"/>
              </a:rPr>
              <a:t>Wall</a:t>
            </a:r>
          </a:p>
        </p:txBody>
      </p:sp>
      <p:sp>
        <p:nvSpPr>
          <p:cNvPr id="3" name="Content Placeholder 2"/>
          <p:cNvSpPr>
            <a:spLocks noGrp="1"/>
          </p:cNvSpPr>
          <p:nvPr>
            <p:ph idx="1"/>
          </p:nvPr>
        </p:nvSpPr>
        <p:spPr>
          <a:xfrm>
            <a:off x="1498600" y="1371600"/>
            <a:ext cx="7645400" cy="4525963"/>
          </a:xfrm>
        </p:spPr>
        <p:txBody>
          <a:bodyPr rIns="0"/>
          <a:lstStyle/>
          <a:p>
            <a:r>
              <a:rPr lang="en-US" dirty="0" smtClean="0"/>
              <a:t>3 Projects - different systems </a:t>
            </a:r>
            <a:r>
              <a:rPr lang="en-US" sz="2800" dirty="0" smtClean="0"/>
              <a:t>&amp;</a:t>
            </a:r>
            <a:r>
              <a:rPr lang="en-US" dirty="0" smtClean="0"/>
              <a:t> contractors</a:t>
            </a:r>
          </a:p>
          <a:p>
            <a:r>
              <a:rPr lang="en-US" dirty="0" smtClean="0"/>
              <a:t>Panel &amp; joint alignment common issues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263" r="28251"/>
          <a:stretch/>
        </p:blipFill>
        <p:spPr>
          <a:xfrm>
            <a:off x="2453489" y="2879003"/>
            <a:ext cx="3422210" cy="3657600"/>
          </a:xfrm>
          <a:prstGeom prst="rect">
            <a:avLst/>
          </a:prstGeom>
          <a:ln w="25400">
            <a:solidFill>
              <a:schemeClr val="accent1">
                <a:lumMod val="75000"/>
              </a:schemeClr>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827" r="35210"/>
          <a:stretch/>
        </p:blipFill>
        <p:spPr>
          <a:xfrm>
            <a:off x="6047715" y="2879003"/>
            <a:ext cx="2924269" cy="3657600"/>
          </a:xfrm>
          <a:prstGeom prst="rect">
            <a:avLst/>
          </a:prstGeom>
          <a:ln w="25400">
            <a:solidFill>
              <a:schemeClr val="accent1">
                <a:lumMod val="75000"/>
              </a:schemeClr>
            </a:solidFill>
          </a:ln>
        </p:spPr>
      </p:pic>
    </p:spTree>
    <p:extLst>
      <p:ext uri="{BB962C8B-B14F-4D97-AF65-F5344CB8AC3E}">
        <p14:creationId xmlns:p14="http://schemas.microsoft.com/office/powerpoint/2010/main" val="3958335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Traffic and Roadway TPR’s</a:t>
            </a:r>
            <a:endParaRPr lang="en-US" dirty="0"/>
          </a:p>
        </p:txBody>
      </p:sp>
      <p:sp>
        <p:nvSpPr>
          <p:cNvPr id="3" name="Content Placeholder 2"/>
          <p:cNvSpPr>
            <a:spLocks noGrp="1"/>
          </p:cNvSpPr>
          <p:nvPr>
            <p:ph idx="1"/>
          </p:nvPr>
        </p:nvSpPr>
        <p:spPr>
          <a:xfrm>
            <a:off x="2743199" y="1600199"/>
            <a:ext cx="5943599" cy="4572000"/>
          </a:xfrm>
        </p:spPr>
        <p:txBody>
          <a:bodyPr/>
          <a:lstStyle/>
          <a:p>
            <a:r>
              <a:rPr lang="en-US" dirty="0" smtClean="0"/>
              <a:t>614 Maintenance of Traffic</a:t>
            </a:r>
          </a:p>
          <a:p>
            <a:pPr lvl="1">
              <a:buFont typeface="Courier New" panose="02070309020205020404" pitchFamily="49" charset="0"/>
              <a:buChar char="o"/>
            </a:pPr>
            <a:r>
              <a:rPr lang="en-US" dirty="0" smtClean="0"/>
              <a:t>Night time Paving</a:t>
            </a:r>
          </a:p>
          <a:p>
            <a:pPr lvl="1">
              <a:buFont typeface="Courier New" panose="02070309020205020404" pitchFamily="49" charset="0"/>
              <a:buChar char="o"/>
            </a:pPr>
            <a:r>
              <a:rPr lang="en-US" dirty="0" smtClean="0"/>
              <a:t>Portable Barrier Connections</a:t>
            </a:r>
          </a:p>
          <a:p>
            <a:pPr marL="457200" lvl="1" indent="0">
              <a:buNone/>
            </a:pPr>
            <a:endParaRPr lang="en-US" dirty="0" smtClean="0"/>
          </a:p>
          <a:p>
            <a:r>
              <a:rPr lang="en-US" dirty="0" smtClean="0"/>
              <a:t>Work Zone Speed Zones</a:t>
            </a:r>
          </a:p>
          <a:p>
            <a:pPr marL="0" indent="0">
              <a:buNone/>
            </a:pPr>
            <a:endParaRPr lang="en-US" dirty="0" smtClean="0"/>
          </a:p>
        </p:txBody>
      </p:sp>
    </p:spTree>
    <p:extLst>
      <p:ext uri="{BB962C8B-B14F-4D97-AF65-F5344CB8AC3E}">
        <p14:creationId xmlns:p14="http://schemas.microsoft.com/office/powerpoint/2010/main" val="20303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Mechanically Stabilized Earth </a:t>
            </a:r>
            <a:r>
              <a:rPr lang="en-US" sz="3600" dirty="0">
                <a:latin typeface="Book Antiqua" panose="02040602050305030304" pitchFamily="18" charset="0"/>
              </a:rPr>
              <a:t>Wall</a:t>
            </a:r>
          </a:p>
        </p:txBody>
      </p:sp>
      <p:sp>
        <p:nvSpPr>
          <p:cNvPr id="3" name="Content Placeholder 2"/>
          <p:cNvSpPr>
            <a:spLocks noGrp="1"/>
          </p:cNvSpPr>
          <p:nvPr>
            <p:ph idx="1"/>
          </p:nvPr>
        </p:nvSpPr>
        <p:spPr>
          <a:xfrm>
            <a:off x="1756372" y="1371600"/>
            <a:ext cx="4164594" cy="4525963"/>
          </a:xfrm>
        </p:spPr>
        <p:txBody>
          <a:bodyPr>
            <a:normAutofit/>
          </a:bodyPr>
          <a:lstStyle/>
          <a:p>
            <a:r>
              <a:rPr lang="en-US" dirty="0" smtClean="0"/>
              <a:t>Bolts inserted from top</a:t>
            </a:r>
          </a:p>
          <a:p>
            <a:pPr lvl="1">
              <a:buFont typeface="Courier New" panose="02070309020205020404" pitchFamily="49" charset="0"/>
              <a:buChar char="o"/>
            </a:pPr>
            <a:r>
              <a:rPr lang="en-US" dirty="0" smtClean="0"/>
              <a:t>Can’t see nut</a:t>
            </a:r>
          </a:p>
          <a:p>
            <a:pPr lvl="1">
              <a:buFont typeface="Courier New" panose="02070309020205020404" pitchFamily="49" charset="0"/>
              <a:buChar char="o"/>
            </a:pPr>
            <a:r>
              <a:rPr lang="en-US" dirty="0" smtClean="0"/>
              <a:t>Connection must be bolted not pinned </a:t>
            </a:r>
          </a:p>
          <a:p>
            <a:r>
              <a:rPr lang="en-US" dirty="0" smtClean="0"/>
              <a:t>No washer below bolt</a:t>
            </a:r>
          </a:p>
          <a:p>
            <a:pPr lvl="1">
              <a:buFont typeface="Courier New" panose="02070309020205020404" pitchFamily="49" charset="0"/>
              <a:buChar char="o"/>
            </a:pPr>
            <a:r>
              <a:rPr lang="en-US" dirty="0" smtClean="0"/>
              <a:t>Protects galvanization from tools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3948" r="23143"/>
          <a:stretch/>
        </p:blipFill>
        <p:spPr>
          <a:xfrm>
            <a:off x="6020553" y="2204518"/>
            <a:ext cx="3044229" cy="4572000"/>
          </a:xfrm>
          <a:prstGeom prst="rect">
            <a:avLst/>
          </a:prstGeom>
          <a:ln w="25400">
            <a:solidFill>
              <a:schemeClr val="accent1">
                <a:lumMod val="75000"/>
              </a:schemeClr>
            </a:solidFill>
          </a:ln>
        </p:spPr>
      </p:pic>
      <p:cxnSp>
        <p:nvCxnSpPr>
          <p:cNvPr id="11" name="Straight Arrow Connector 10"/>
          <p:cNvCxnSpPr/>
          <p:nvPr/>
        </p:nvCxnSpPr>
        <p:spPr>
          <a:xfrm flipH="1">
            <a:off x="7740714" y="2507810"/>
            <a:ext cx="624688" cy="1484768"/>
          </a:xfrm>
          <a:prstGeom prst="straightConnector1">
            <a:avLst/>
          </a:prstGeom>
          <a:ln w="762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380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Mechanically Stabilized Earth </a:t>
            </a:r>
            <a:r>
              <a:rPr lang="en-US" sz="3600" dirty="0">
                <a:latin typeface="Book Antiqua" panose="02040602050305030304" pitchFamily="18" charset="0"/>
              </a:rPr>
              <a:t>Wall</a:t>
            </a:r>
          </a:p>
        </p:txBody>
      </p:sp>
      <p:sp>
        <p:nvSpPr>
          <p:cNvPr id="3" name="Content Placeholder 2"/>
          <p:cNvSpPr>
            <a:spLocks noGrp="1"/>
          </p:cNvSpPr>
          <p:nvPr>
            <p:ph idx="1"/>
          </p:nvPr>
        </p:nvSpPr>
        <p:spPr>
          <a:xfrm>
            <a:off x="2055136" y="1167897"/>
            <a:ext cx="6826313" cy="2697933"/>
          </a:xfrm>
        </p:spPr>
        <p:txBody>
          <a:bodyPr>
            <a:normAutofit fontScale="92500"/>
          </a:bodyPr>
          <a:lstStyle/>
          <a:p>
            <a:r>
              <a:rPr lang="en-US" dirty="0" smtClean="0"/>
              <a:t>Temporary steel reinforcements crossing permanent geosynthetic straps</a:t>
            </a:r>
          </a:p>
          <a:p>
            <a:pPr lvl="1">
              <a:buFont typeface="Courier New" panose="02070309020205020404" pitchFamily="49" charset="0"/>
              <a:buChar char="o"/>
            </a:pPr>
            <a:r>
              <a:rPr lang="en-US" dirty="0" smtClean="0"/>
              <a:t>Potential for damage to permanent wall</a:t>
            </a:r>
          </a:p>
          <a:p>
            <a:r>
              <a:rPr lang="en-US" dirty="0" smtClean="0"/>
              <a:t>Shop </a:t>
            </a:r>
            <a:r>
              <a:rPr lang="en-US" dirty="0"/>
              <a:t>drawings </a:t>
            </a:r>
            <a:r>
              <a:rPr lang="en-US" dirty="0" smtClean="0"/>
              <a:t>submitted separately and only showed one wall system</a:t>
            </a:r>
          </a:p>
          <a:p>
            <a:endParaRPr lang="en-US" dirty="0" smtClean="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2631" b="16266"/>
          <a:stretch/>
        </p:blipFill>
        <p:spPr>
          <a:xfrm>
            <a:off x="2700868" y="3998933"/>
            <a:ext cx="5985932" cy="2743200"/>
          </a:xfrm>
          <a:prstGeom prst="rect">
            <a:avLst/>
          </a:prstGeom>
          <a:ln w="25400">
            <a:solidFill>
              <a:schemeClr val="accent1">
                <a:lumMod val="75000"/>
              </a:schemeClr>
            </a:solidFill>
          </a:ln>
        </p:spPr>
      </p:pic>
    </p:spTree>
    <p:extLst>
      <p:ext uri="{BB962C8B-B14F-4D97-AF65-F5344CB8AC3E}">
        <p14:creationId xmlns:p14="http://schemas.microsoft.com/office/powerpoint/2010/main" val="1145964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Mechanically Stabilized Earth </a:t>
            </a:r>
            <a:r>
              <a:rPr lang="en-US" sz="3600" dirty="0">
                <a:latin typeface="Book Antiqua" panose="02040602050305030304" pitchFamily="18" charset="0"/>
              </a:rPr>
              <a:t>Wall</a:t>
            </a:r>
          </a:p>
        </p:txBody>
      </p:sp>
      <p:sp>
        <p:nvSpPr>
          <p:cNvPr id="3" name="Content Placeholder 2"/>
          <p:cNvSpPr>
            <a:spLocks noGrp="1"/>
          </p:cNvSpPr>
          <p:nvPr>
            <p:ph idx="1"/>
          </p:nvPr>
        </p:nvSpPr>
        <p:spPr>
          <a:xfrm>
            <a:off x="1828800" y="1167897"/>
            <a:ext cx="6858000" cy="2055138"/>
          </a:xfrm>
        </p:spPr>
        <p:txBody>
          <a:bodyPr>
            <a:normAutofit fontScale="92500"/>
          </a:bodyPr>
          <a:lstStyle/>
          <a:p>
            <a:r>
              <a:rPr lang="en-US" dirty="0" smtClean="0"/>
              <a:t>Backfill placement behind facing panel</a:t>
            </a:r>
          </a:p>
          <a:p>
            <a:pPr lvl="1">
              <a:buFont typeface="Courier New" panose="02070309020205020404" pitchFamily="49" charset="0"/>
              <a:buChar char="o"/>
            </a:pPr>
            <a:r>
              <a:rPr lang="en-US" dirty="0" smtClean="0"/>
              <a:t>Extend horizontally to back of panel</a:t>
            </a:r>
          </a:p>
          <a:p>
            <a:pPr lvl="1">
              <a:buFont typeface="Courier New" panose="02070309020205020404" pitchFamily="49" charset="0"/>
              <a:buChar char="o"/>
            </a:pPr>
            <a:r>
              <a:rPr lang="en-US" dirty="0" smtClean="0"/>
              <a:t>Space provided only at lowest row to prevent kick-out of bottom panel</a:t>
            </a:r>
          </a:p>
          <a:p>
            <a:endParaRPr 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984" r="23106"/>
          <a:stretch/>
        </p:blipFill>
        <p:spPr>
          <a:xfrm>
            <a:off x="5944925" y="3361350"/>
            <a:ext cx="2973187" cy="3383280"/>
          </a:xfrm>
          <a:prstGeom prst="rect">
            <a:avLst/>
          </a:prstGeom>
          <a:ln w="25400">
            <a:solidFill>
              <a:schemeClr val="accent1">
                <a:lumMod val="75000"/>
              </a:schemeClr>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4924" r="67163"/>
          <a:stretch/>
        </p:blipFill>
        <p:spPr>
          <a:xfrm>
            <a:off x="2555184" y="3361350"/>
            <a:ext cx="2962611" cy="3383280"/>
          </a:xfrm>
          <a:prstGeom prst="rect">
            <a:avLst/>
          </a:prstGeom>
          <a:ln w="25400">
            <a:solidFill>
              <a:schemeClr val="accent1">
                <a:lumMod val="75000"/>
              </a:schemeClr>
            </a:solidFill>
          </a:ln>
        </p:spPr>
      </p:pic>
      <p:sp>
        <p:nvSpPr>
          <p:cNvPr id="7" name="TextBox 6"/>
          <p:cNvSpPr txBox="1"/>
          <p:nvPr/>
        </p:nvSpPr>
        <p:spPr>
          <a:xfrm>
            <a:off x="5944925" y="3829616"/>
            <a:ext cx="1792586" cy="461665"/>
          </a:xfrm>
          <a:prstGeom prst="rect">
            <a:avLst/>
          </a:prstGeom>
          <a:noFill/>
        </p:spPr>
        <p:txBody>
          <a:bodyPr wrap="square" rtlCol="0">
            <a:spAutoFit/>
          </a:bodyPr>
          <a:lstStyle/>
          <a:p>
            <a:r>
              <a:rPr lang="en-US" sz="2400" b="1" dirty="0" smtClean="0">
                <a:solidFill>
                  <a:srgbClr val="FFFF00"/>
                </a:solidFill>
              </a:rPr>
              <a:t>Correct level</a:t>
            </a:r>
            <a:endParaRPr lang="en-US" sz="2400" b="1" dirty="0">
              <a:solidFill>
                <a:srgbClr val="FFFF00"/>
              </a:solidFill>
            </a:endParaRPr>
          </a:p>
        </p:txBody>
      </p:sp>
      <p:sp>
        <p:nvSpPr>
          <p:cNvPr id="8" name="TextBox 7"/>
          <p:cNvSpPr txBox="1"/>
          <p:nvPr/>
        </p:nvSpPr>
        <p:spPr>
          <a:xfrm>
            <a:off x="2555184" y="3361350"/>
            <a:ext cx="1937531" cy="461665"/>
          </a:xfrm>
          <a:prstGeom prst="rect">
            <a:avLst/>
          </a:prstGeom>
          <a:solidFill>
            <a:schemeClr val="bg2">
              <a:lumMod val="50000"/>
            </a:schemeClr>
          </a:solidFill>
        </p:spPr>
        <p:txBody>
          <a:bodyPr wrap="square" rtlCol="0">
            <a:spAutoFit/>
          </a:bodyPr>
          <a:lstStyle/>
          <a:p>
            <a:pPr algn="ctr"/>
            <a:r>
              <a:rPr lang="en-US" sz="2400" b="1" dirty="0" smtClean="0">
                <a:solidFill>
                  <a:srgbClr val="FFFF00"/>
                </a:solidFill>
              </a:rPr>
              <a:t>Incorrect</a:t>
            </a:r>
            <a:endParaRPr lang="en-US" sz="2400" b="1" dirty="0">
              <a:solidFill>
                <a:srgbClr val="FFFF00"/>
              </a:solidFill>
            </a:endParaRPr>
          </a:p>
        </p:txBody>
      </p:sp>
    </p:spTree>
    <p:extLst>
      <p:ext uri="{BB962C8B-B14F-4D97-AF65-F5344CB8AC3E}">
        <p14:creationId xmlns:p14="http://schemas.microsoft.com/office/powerpoint/2010/main" val="1742580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239" t="27723" r="11234"/>
          <a:stretch/>
        </p:blipFill>
        <p:spPr>
          <a:xfrm>
            <a:off x="2524407" y="2046821"/>
            <a:ext cx="5981323" cy="3787301"/>
          </a:xfrm>
          <a:prstGeom prst="rect">
            <a:avLst/>
          </a:prstGeom>
          <a:ln w="25400">
            <a:solidFill>
              <a:schemeClr val="accent1">
                <a:lumMod val="75000"/>
              </a:schemeClr>
            </a:solidFill>
          </a:ln>
        </p:spPr>
      </p:pic>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Mechanically Stabilized Earth </a:t>
            </a:r>
            <a:r>
              <a:rPr lang="en-US" sz="3600" dirty="0">
                <a:latin typeface="Book Antiqua" panose="02040602050305030304" pitchFamily="18" charset="0"/>
              </a:rPr>
              <a:t>Wall</a:t>
            </a:r>
          </a:p>
        </p:txBody>
      </p:sp>
      <p:sp>
        <p:nvSpPr>
          <p:cNvPr id="3" name="Content Placeholder 2"/>
          <p:cNvSpPr>
            <a:spLocks noGrp="1"/>
          </p:cNvSpPr>
          <p:nvPr>
            <p:ph idx="1"/>
          </p:nvPr>
        </p:nvSpPr>
        <p:spPr>
          <a:xfrm>
            <a:off x="2524407" y="5834122"/>
            <a:ext cx="6619593" cy="1023878"/>
          </a:xfrm>
        </p:spPr>
        <p:txBody>
          <a:bodyPr/>
          <a:lstStyle/>
          <a:p>
            <a:pPr>
              <a:lnSpc>
                <a:spcPts val="3300"/>
              </a:lnSpc>
              <a:spcBef>
                <a:spcPts val="0"/>
              </a:spcBef>
            </a:pPr>
            <a:r>
              <a:rPr lang="en-US" dirty="0" smtClean="0"/>
              <a:t>For this system, fill at panel once reinforcement has been covered</a:t>
            </a:r>
          </a:p>
          <a:p>
            <a:endParaRPr lang="en-US" dirty="0" smtClean="0"/>
          </a:p>
        </p:txBody>
      </p:sp>
      <p:sp>
        <p:nvSpPr>
          <p:cNvPr id="6" name="Content Placeholder 2"/>
          <p:cNvSpPr txBox="1">
            <a:spLocks/>
          </p:cNvSpPr>
          <p:nvPr/>
        </p:nvSpPr>
        <p:spPr>
          <a:xfrm>
            <a:off x="2524407" y="1371600"/>
            <a:ext cx="6762939" cy="54773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Geotextile power-nailed to panel</a:t>
            </a:r>
          </a:p>
          <a:p>
            <a:endParaRPr lang="en-US" dirty="0" smtClean="0"/>
          </a:p>
        </p:txBody>
      </p:sp>
      <p:cxnSp>
        <p:nvCxnSpPr>
          <p:cNvPr id="8" name="Straight Arrow Connector 7"/>
          <p:cNvCxnSpPr/>
          <p:nvPr/>
        </p:nvCxnSpPr>
        <p:spPr>
          <a:xfrm>
            <a:off x="2743200" y="1663621"/>
            <a:ext cx="2773503" cy="1939239"/>
          </a:xfrm>
          <a:prstGeom prst="straightConnector1">
            <a:avLst/>
          </a:prstGeom>
          <a:ln w="444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376248" y="3572329"/>
            <a:ext cx="353085"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flipV="1">
            <a:off x="2743200" y="5042780"/>
            <a:ext cx="1892174" cy="918828"/>
          </a:xfrm>
          <a:prstGeom prst="straightConnector1">
            <a:avLst/>
          </a:prstGeom>
          <a:ln w="4445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9393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2332" t="495" r="12345" b="10272"/>
          <a:stretch/>
        </p:blipFill>
        <p:spPr>
          <a:xfrm>
            <a:off x="5698291" y="3082705"/>
            <a:ext cx="3023482" cy="3657600"/>
          </a:xfrm>
          <a:prstGeom prst="rect">
            <a:avLst/>
          </a:prstGeom>
          <a:ln w="25400">
            <a:solidFill>
              <a:schemeClr val="accent1">
                <a:lumMod val="75000"/>
              </a:schemeClr>
            </a:solidFill>
          </a:ln>
        </p:spPr>
      </p:pic>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Mechanically Stabilized Earth </a:t>
            </a:r>
            <a:r>
              <a:rPr lang="en-US" sz="3600" dirty="0">
                <a:latin typeface="Book Antiqua" panose="02040602050305030304" pitchFamily="18" charset="0"/>
              </a:rPr>
              <a:t>Wall</a:t>
            </a:r>
          </a:p>
        </p:txBody>
      </p:sp>
      <p:sp>
        <p:nvSpPr>
          <p:cNvPr id="3" name="Content Placeholder 2"/>
          <p:cNvSpPr>
            <a:spLocks noGrp="1"/>
          </p:cNvSpPr>
          <p:nvPr>
            <p:ph idx="1"/>
          </p:nvPr>
        </p:nvSpPr>
        <p:spPr>
          <a:xfrm>
            <a:off x="1498600" y="1231271"/>
            <a:ext cx="7188200" cy="1312754"/>
          </a:xfrm>
        </p:spPr>
        <p:txBody>
          <a:bodyPr/>
          <a:lstStyle/>
          <a:p>
            <a:r>
              <a:rPr lang="en-US" dirty="0" smtClean="0"/>
              <a:t>Temporary welded wire-faced walls</a:t>
            </a:r>
          </a:p>
          <a:p>
            <a:r>
              <a:rPr lang="en-US" dirty="0" smtClean="0"/>
              <a:t>Overlap of facing panels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462" y="3082705"/>
            <a:ext cx="2743200" cy="3657600"/>
          </a:xfrm>
          <a:prstGeom prst="rect">
            <a:avLst/>
          </a:prstGeom>
          <a:ln w="25400">
            <a:solidFill>
              <a:schemeClr val="accent1">
                <a:lumMod val="75000"/>
              </a:schemeClr>
            </a:solidFill>
          </a:ln>
        </p:spPr>
      </p:pic>
      <p:sp>
        <p:nvSpPr>
          <p:cNvPr id="7" name="TextBox 6"/>
          <p:cNvSpPr txBox="1"/>
          <p:nvPr/>
        </p:nvSpPr>
        <p:spPr>
          <a:xfrm>
            <a:off x="2273664" y="2621040"/>
            <a:ext cx="3255588" cy="461665"/>
          </a:xfrm>
          <a:prstGeom prst="rect">
            <a:avLst/>
          </a:prstGeom>
          <a:noFill/>
        </p:spPr>
        <p:txBody>
          <a:bodyPr wrap="square" rtlCol="0">
            <a:spAutoFit/>
          </a:bodyPr>
          <a:lstStyle/>
          <a:p>
            <a:pPr indent="-274320">
              <a:buFont typeface="Wingdings" panose="05000000000000000000" pitchFamily="2" charset="2"/>
              <a:buChar char=""/>
            </a:pPr>
            <a:r>
              <a:rPr lang="en-US" sz="2400" dirty="0" smtClean="0">
                <a:solidFill>
                  <a:srgbClr val="FF0000"/>
                </a:solidFill>
              </a:rPr>
              <a:t>No overlap </a:t>
            </a:r>
            <a:r>
              <a:rPr lang="en-US" sz="2400" dirty="0" smtClean="0">
                <a:solidFill>
                  <a:srgbClr val="FF0000"/>
                </a:solidFill>
                <a:sym typeface="Wingdings" panose="05000000000000000000" pitchFamily="2" charset="2"/>
              </a:rPr>
              <a:t> Bulging</a:t>
            </a:r>
            <a:endParaRPr lang="en-US" sz="2400" dirty="0">
              <a:solidFill>
                <a:srgbClr val="FF0000"/>
              </a:solidFill>
            </a:endParaRPr>
          </a:p>
        </p:txBody>
      </p:sp>
      <p:sp>
        <p:nvSpPr>
          <p:cNvPr id="8" name="TextBox 7"/>
          <p:cNvSpPr txBox="1"/>
          <p:nvPr/>
        </p:nvSpPr>
        <p:spPr>
          <a:xfrm>
            <a:off x="5867329" y="2621040"/>
            <a:ext cx="2685405"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rgbClr val="00CC00"/>
                </a:solidFill>
              </a:rPr>
              <a:t>Correct Overlap</a:t>
            </a:r>
            <a:endParaRPr lang="en-US" sz="2400" dirty="0">
              <a:solidFill>
                <a:srgbClr val="00CC00"/>
              </a:solidFill>
            </a:endParaRPr>
          </a:p>
        </p:txBody>
      </p:sp>
    </p:spTree>
    <p:extLst>
      <p:ext uri="{BB962C8B-B14F-4D97-AF65-F5344CB8AC3E}">
        <p14:creationId xmlns:p14="http://schemas.microsoft.com/office/powerpoint/2010/main" val="16100681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Mechanically Stabilized Earth </a:t>
            </a:r>
            <a:r>
              <a:rPr lang="en-US" sz="3600" dirty="0">
                <a:latin typeface="Book Antiqua" panose="02040602050305030304" pitchFamily="18" charset="0"/>
              </a:rPr>
              <a:t>Wall</a:t>
            </a:r>
          </a:p>
        </p:txBody>
      </p:sp>
      <p:sp>
        <p:nvSpPr>
          <p:cNvPr id="3" name="Content Placeholder 2"/>
          <p:cNvSpPr>
            <a:spLocks noGrp="1"/>
          </p:cNvSpPr>
          <p:nvPr>
            <p:ph idx="1"/>
          </p:nvPr>
        </p:nvSpPr>
        <p:spPr>
          <a:xfrm>
            <a:off x="1498600" y="1249379"/>
            <a:ext cx="7645400" cy="615636"/>
          </a:xfrm>
        </p:spPr>
        <p:txBody>
          <a:bodyPr lIns="0" rIns="0"/>
          <a:lstStyle/>
          <a:p>
            <a:pPr marL="91440" indent="182880"/>
            <a:r>
              <a:rPr lang="en-US" dirty="0" smtClean="0"/>
              <a:t>Coping joints </a:t>
            </a:r>
            <a:r>
              <a:rPr lang="en-US" dirty="0"/>
              <a:t>– </a:t>
            </a:r>
            <a:r>
              <a:rPr lang="en-US" dirty="0" smtClean="0"/>
              <a:t>vertical, aligned with panels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244" t="9440" r="10482" b="23112"/>
          <a:stretch/>
        </p:blipFill>
        <p:spPr>
          <a:xfrm>
            <a:off x="1809750" y="2009775"/>
            <a:ext cx="3914775" cy="2466975"/>
          </a:xfrm>
          <a:prstGeom prst="rect">
            <a:avLst/>
          </a:prstGeom>
          <a:ln w="25400">
            <a:solidFill>
              <a:schemeClr val="accent1">
                <a:lumMod val="75000"/>
              </a:schemeClr>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471" t="8920" r="5420" b="23893"/>
          <a:stretch/>
        </p:blipFill>
        <p:spPr>
          <a:xfrm>
            <a:off x="4133848" y="3905250"/>
            <a:ext cx="4900193" cy="2834640"/>
          </a:xfrm>
          <a:prstGeom prst="rect">
            <a:avLst/>
          </a:prstGeom>
          <a:ln w="25400">
            <a:solidFill>
              <a:schemeClr val="accent1">
                <a:lumMod val="75000"/>
              </a:schemeClr>
            </a:solidFill>
          </a:ln>
        </p:spPr>
      </p:pic>
      <p:sp>
        <p:nvSpPr>
          <p:cNvPr id="10" name="Content Placeholder 2"/>
          <p:cNvSpPr txBox="1">
            <a:spLocks/>
          </p:cNvSpPr>
          <p:nvPr/>
        </p:nvSpPr>
        <p:spPr>
          <a:xfrm>
            <a:off x="5772150" y="2090737"/>
            <a:ext cx="3371850" cy="1176338"/>
          </a:xfrm>
          <a:prstGeom prst="rect">
            <a:avLst/>
          </a:prstGeom>
        </p:spPr>
        <p:txBody>
          <a:bodyPr vert="horz" lIns="0" tIns="45720" rIns="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lvl="1" indent="0">
              <a:buNone/>
            </a:pPr>
            <a:r>
              <a:rPr lang="en-US" sz="2400" dirty="0" smtClean="0">
                <a:sym typeface="Wingdings" panose="05000000000000000000" pitchFamily="2" charset="2"/>
              </a:rPr>
              <a:t> </a:t>
            </a:r>
            <a:r>
              <a:rPr lang="en-US" dirty="0" smtClean="0"/>
              <a:t>Vertical &amp; aligned</a:t>
            </a:r>
          </a:p>
        </p:txBody>
      </p:sp>
      <p:sp>
        <p:nvSpPr>
          <p:cNvPr id="11" name="Content Placeholder 2"/>
          <p:cNvSpPr txBox="1">
            <a:spLocks/>
          </p:cNvSpPr>
          <p:nvPr/>
        </p:nvSpPr>
        <p:spPr>
          <a:xfrm>
            <a:off x="85725" y="4526756"/>
            <a:ext cx="3962400" cy="1740694"/>
          </a:xfrm>
          <a:prstGeom prst="rect">
            <a:avLst/>
          </a:prstGeom>
          <a:solidFill>
            <a:schemeClr val="bg1">
              <a:lumMod val="85000"/>
            </a:schemeClr>
          </a:solidFill>
        </p:spPr>
        <p:txBody>
          <a:bodyPr vert="horz" lIns="0" tIns="274320" rIns="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lvl="1" indent="0">
              <a:spcBef>
                <a:spcPts val="0"/>
              </a:spcBef>
              <a:buNone/>
            </a:pPr>
            <a:r>
              <a:rPr lang="en-US" dirty="0" smtClean="0"/>
              <a:t>Aligned, but not vertical </a:t>
            </a:r>
            <a:r>
              <a:rPr lang="en-US" sz="2400" dirty="0" smtClean="0">
                <a:sym typeface="Wingdings" panose="05000000000000000000" pitchFamily="2" charset="2"/>
              </a:rPr>
              <a:t></a:t>
            </a:r>
            <a:r>
              <a:rPr lang="en-US" dirty="0" smtClean="0"/>
              <a:t> Continuous around corner, but saw cut above corner </a:t>
            </a:r>
          </a:p>
        </p:txBody>
      </p:sp>
    </p:spTree>
    <p:extLst>
      <p:ext uri="{BB962C8B-B14F-4D97-AF65-F5344CB8AC3E}">
        <p14:creationId xmlns:p14="http://schemas.microsoft.com/office/powerpoint/2010/main" val="40221454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645400" cy="1371600"/>
          </a:xfrm>
        </p:spPr>
        <p:txBody>
          <a:bodyPr>
            <a:noAutofit/>
          </a:bodyPr>
          <a:lstStyle/>
          <a:p>
            <a:r>
              <a:rPr lang="en-US" sz="3600" dirty="0" smtClean="0">
                <a:latin typeface="Book Antiqua" panose="02040602050305030304" pitchFamily="18" charset="0"/>
              </a:rPr>
              <a:t>Mechanically Stabilized Earth </a:t>
            </a:r>
            <a:r>
              <a:rPr lang="en-US" sz="3600" dirty="0">
                <a:latin typeface="Book Antiqua" panose="02040602050305030304" pitchFamily="18" charset="0"/>
              </a:rPr>
              <a:t>Wall</a:t>
            </a:r>
          </a:p>
        </p:txBody>
      </p:sp>
      <p:sp>
        <p:nvSpPr>
          <p:cNvPr id="3" name="Content Placeholder 2"/>
          <p:cNvSpPr>
            <a:spLocks noGrp="1"/>
          </p:cNvSpPr>
          <p:nvPr>
            <p:ph idx="1"/>
          </p:nvPr>
        </p:nvSpPr>
        <p:spPr>
          <a:xfrm>
            <a:off x="1498600" y="1303699"/>
            <a:ext cx="7188200" cy="1195058"/>
          </a:xfrm>
        </p:spPr>
        <p:txBody>
          <a:bodyPr/>
          <a:lstStyle/>
          <a:p>
            <a:r>
              <a:rPr lang="en-US" dirty="0" smtClean="0"/>
              <a:t>Only bad joint in 500 foot long wall at beginning of radius. 1 inch out of plumb</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4299" y="2590800"/>
            <a:ext cx="5222875" cy="3917156"/>
          </a:xfrm>
          <a:prstGeom prst="rect">
            <a:avLst/>
          </a:prstGeom>
          <a:ln w="25400">
            <a:solidFill>
              <a:schemeClr val="accent1">
                <a:lumMod val="75000"/>
              </a:schemeClr>
            </a:solidFill>
          </a:ln>
        </p:spPr>
      </p:pic>
    </p:spTree>
    <p:extLst>
      <p:ext uri="{BB962C8B-B14F-4D97-AF65-F5344CB8AC3E}">
        <p14:creationId xmlns:p14="http://schemas.microsoft.com/office/powerpoint/2010/main" val="1512417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599" y="0"/>
            <a:ext cx="7355689" cy="1005840"/>
          </a:xfrm>
        </p:spPr>
        <p:txBody>
          <a:bodyPr>
            <a:normAutofit fontScale="90000"/>
          </a:bodyPr>
          <a:lstStyle/>
          <a:p>
            <a:r>
              <a:rPr lang="en-US" dirty="0">
                <a:latin typeface="Book Antiqua" panose="02040602050305030304" pitchFamily="18" charset="0"/>
              </a:rPr>
              <a:t>Item </a:t>
            </a:r>
            <a:r>
              <a:rPr lang="en-US" dirty="0" smtClean="0">
                <a:latin typeface="Book Antiqua" panose="02040602050305030304" pitchFamily="18" charset="0"/>
              </a:rPr>
              <a:t>863 - Reinforced </a:t>
            </a:r>
            <a:r>
              <a:rPr lang="en-US" dirty="0">
                <a:latin typeface="Book Antiqua" panose="02040602050305030304" pitchFamily="18" charset="0"/>
              </a:rPr>
              <a:t>Soil Slope</a:t>
            </a:r>
          </a:p>
        </p:txBody>
      </p:sp>
      <p:sp>
        <p:nvSpPr>
          <p:cNvPr id="3" name="Content Placeholder 2"/>
          <p:cNvSpPr>
            <a:spLocks noGrp="1"/>
          </p:cNvSpPr>
          <p:nvPr>
            <p:ph idx="1"/>
          </p:nvPr>
        </p:nvSpPr>
        <p:spPr>
          <a:xfrm>
            <a:off x="1498599" y="1088679"/>
            <a:ext cx="7188200" cy="860079"/>
          </a:xfrm>
        </p:spPr>
        <p:txBody>
          <a:bodyPr>
            <a:normAutofit fontScale="92500" lnSpcReduction="20000"/>
          </a:bodyPr>
          <a:lstStyle/>
          <a:p>
            <a:r>
              <a:rPr lang="en-US" dirty="0" smtClean="0"/>
              <a:t>Project – Interchange reconstruction			 with limited R.O.W.  (VECP)</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68" r="9132" b="32945"/>
          <a:stretch/>
        </p:blipFill>
        <p:spPr>
          <a:xfrm>
            <a:off x="1616294" y="2199991"/>
            <a:ext cx="4431421" cy="2245260"/>
          </a:xfrm>
          <a:prstGeom prst="rect">
            <a:avLst/>
          </a:prstGeom>
          <a:ln w="25400">
            <a:solidFill>
              <a:schemeClr val="accent1">
                <a:lumMod val="75000"/>
              </a:schemeClr>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456" t="742" r="556" b="43194"/>
          <a:stretch/>
        </p:blipFill>
        <p:spPr>
          <a:xfrm>
            <a:off x="2483666" y="4614099"/>
            <a:ext cx="4632356" cy="2050610"/>
          </a:xfrm>
          <a:prstGeom prst="rect">
            <a:avLst/>
          </a:prstGeom>
          <a:ln w="25400">
            <a:solidFill>
              <a:schemeClr val="accent1">
                <a:lumMod val="75000"/>
              </a:schemeClr>
            </a:solidFill>
          </a:ln>
        </p:spPr>
      </p:pic>
      <p:sp>
        <p:nvSpPr>
          <p:cNvPr id="6" name="TextBox 5"/>
          <p:cNvSpPr txBox="1"/>
          <p:nvPr/>
        </p:nvSpPr>
        <p:spPr>
          <a:xfrm>
            <a:off x="6047715" y="2788467"/>
            <a:ext cx="2924269" cy="1068309"/>
          </a:xfrm>
          <a:prstGeom prst="rect">
            <a:avLst/>
          </a:prstGeom>
          <a:noFill/>
        </p:spPr>
        <p:txBody>
          <a:bodyPr wrap="square" lIns="0" rIns="0" rtlCol="0">
            <a:noAutofit/>
          </a:bodyPr>
          <a:lstStyle/>
          <a:p>
            <a:pPr algn="ctr"/>
            <a:r>
              <a:rPr lang="en-US" sz="3200" dirty="0" smtClean="0">
                <a:sym typeface="Wingdings" panose="05000000000000000000" pitchFamily="2" charset="2"/>
              </a:rPr>
              <a:t> </a:t>
            </a:r>
            <a:r>
              <a:rPr lang="en-US" sz="3200" dirty="0" smtClean="0"/>
              <a:t>Trucks driving on geogrid</a:t>
            </a:r>
            <a:endParaRPr lang="en-US" sz="3200" dirty="0"/>
          </a:p>
        </p:txBody>
      </p:sp>
      <p:sp>
        <p:nvSpPr>
          <p:cNvPr id="7" name="TextBox 6"/>
          <p:cNvSpPr txBox="1"/>
          <p:nvPr/>
        </p:nvSpPr>
        <p:spPr>
          <a:xfrm>
            <a:off x="7116022" y="4870311"/>
            <a:ext cx="1855962" cy="1538186"/>
          </a:xfrm>
          <a:prstGeom prst="rect">
            <a:avLst/>
          </a:prstGeom>
          <a:noFill/>
        </p:spPr>
        <p:txBody>
          <a:bodyPr wrap="square" lIns="0" rIns="0" rtlCol="0">
            <a:noAutofit/>
          </a:bodyPr>
          <a:lstStyle/>
          <a:p>
            <a:pPr algn="r"/>
            <a:r>
              <a:rPr lang="en-US" sz="3200" dirty="0" smtClean="0">
                <a:sym typeface="Wingdings" panose="05000000000000000000" pitchFamily="2" charset="2"/>
              </a:rPr>
              <a:t> Geogrid  folded &amp; w</a:t>
            </a:r>
            <a:r>
              <a:rPr lang="en-US" sz="3200" dirty="0" smtClean="0"/>
              <a:t>rinkled</a:t>
            </a:r>
            <a:endParaRPr lang="en-US" sz="3200" dirty="0"/>
          </a:p>
        </p:txBody>
      </p:sp>
    </p:spTree>
    <p:extLst>
      <p:ext uri="{BB962C8B-B14F-4D97-AF65-F5344CB8AC3E}">
        <p14:creationId xmlns:p14="http://schemas.microsoft.com/office/powerpoint/2010/main" val="13746629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0"/>
            <a:ext cx="7188200" cy="1005840"/>
          </a:xfrm>
        </p:spPr>
        <p:txBody>
          <a:bodyPr>
            <a:normAutofit/>
          </a:bodyPr>
          <a:lstStyle/>
          <a:p>
            <a:r>
              <a:rPr lang="en-US" sz="4000" dirty="0" smtClean="0">
                <a:latin typeface="Book Antiqua" panose="02040602050305030304" pitchFamily="18" charset="0"/>
              </a:rPr>
              <a:t>Item 208 – Rock Blasting</a:t>
            </a:r>
            <a:endParaRPr lang="en-US" sz="4000" dirty="0">
              <a:latin typeface="Book Antiqua" panose="02040602050305030304" pitchFamily="18" charset="0"/>
            </a:endParaRPr>
          </a:p>
        </p:txBody>
      </p:sp>
      <p:sp>
        <p:nvSpPr>
          <p:cNvPr id="3" name="Content Placeholder 2"/>
          <p:cNvSpPr>
            <a:spLocks noGrp="1"/>
          </p:cNvSpPr>
          <p:nvPr>
            <p:ph idx="1"/>
          </p:nvPr>
        </p:nvSpPr>
        <p:spPr>
          <a:xfrm>
            <a:off x="2453489" y="3776202"/>
            <a:ext cx="6233311" cy="2739579"/>
          </a:xfrm>
        </p:spPr>
        <p:txBody>
          <a:bodyPr/>
          <a:lstStyle/>
          <a:p>
            <a:r>
              <a:rPr lang="en-US" dirty="0" smtClean="0"/>
              <a:t>Project – layback rock slopes</a:t>
            </a:r>
          </a:p>
          <a:p>
            <a:r>
              <a:rPr lang="en-US" dirty="0"/>
              <a:t>Presplit &amp; production blasting</a:t>
            </a:r>
          </a:p>
          <a:p>
            <a:r>
              <a:rPr lang="en-US" dirty="0" smtClean="0"/>
              <a:t>Blasting Plan submitted</a:t>
            </a:r>
          </a:p>
          <a:p>
            <a:r>
              <a:rPr lang="en-US" dirty="0" smtClean="0"/>
              <a:t>Observed work followed the Plan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109" b="30297"/>
          <a:stretch/>
        </p:blipFill>
        <p:spPr>
          <a:xfrm>
            <a:off x="2044700" y="1005840"/>
            <a:ext cx="6096000" cy="2770362"/>
          </a:xfrm>
          <a:prstGeom prst="rect">
            <a:avLst/>
          </a:prstGeom>
          <a:ln w="25400">
            <a:solidFill>
              <a:schemeClr val="accent1">
                <a:lumMod val="75000"/>
              </a:schemeClr>
            </a:solidFill>
          </a:ln>
        </p:spPr>
      </p:pic>
    </p:spTree>
    <p:extLst>
      <p:ext uri="{BB962C8B-B14F-4D97-AF65-F5344CB8AC3E}">
        <p14:creationId xmlns:p14="http://schemas.microsoft.com/office/powerpoint/2010/main" val="21463978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8760" y="320040"/>
            <a:ext cx="7635240" cy="1508760"/>
          </a:xfrm>
        </p:spPr>
        <p:txBody>
          <a:bodyPr>
            <a:noAutofit/>
          </a:bodyPr>
          <a:lstStyle/>
          <a:p>
            <a:r>
              <a:rPr lang="en-US" dirty="0" smtClean="0">
                <a:solidFill>
                  <a:schemeClr val="bg1"/>
                </a:solidFill>
                <a:effectLst>
                  <a:outerShdw blurRad="38100" dist="38100" dir="2700000" algn="tl">
                    <a:srgbClr val="000000">
                      <a:alpha val="43137"/>
                    </a:srgbClr>
                  </a:outerShdw>
                </a:effectLst>
                <a:latin typeface="Book Antiqua" panose="02040602050305030304" pitchFamily="18" charset="0"/>
              </a:rPr>
              <a:t>P</a:t>
            </a:r>
            <a:r>
              <a:rPr lang="en-US" cap="none" dirty="0" smtClean="0">
                <a:solidFill>
                  <a:schemeClr val="bg1"/>
                </a:solidFill>
                <a:effectLst>
                  <a:outerShdw blurRad="38100" dist="38100" dir="2700000" algn="tl">
                    <a:srgbClr val="000000">
                      <a:alpha val="43137"/>
                    </a:srgbClr>
                  </a:outerShdw>
                </a:effectLst>
                <a:latin typeface="Book Antiqua" panose="02040602050305030304" pitchFamily="18" charset="0"/>
              </a:rPr>
              <a:t>avement Technical Process Reviews</a:t>
            </a:r>
            <a:r>
              <a:rPr lang="en-US" dirty="0" smtClean="0">
                <a:solidFill>
                  <a:schemeClr val="bg1"/>
                </a:solidFill>
                <a:effectLst>
                  <a:outerShdw blurRad="38100" dist="38100" dir="2700000" algn="tl">
                    <a:srgbClr val="000000">
                      <a:alpha val="43137"/>
                    </a:srgbClr>
                  </a:outerShdw>
                </a:effectLst>
                <a:latin typeface="Book Antiqua" panose="02040602050305030304" pitchFamily="18" charset="0"/>
              </a:rPr>
              <a:t> </a:t>
            </a:r>
            <a:endParaRPr lang="en-US" dirty="0">
              <a:solidFill>
                <a:schemeClr val="bg1"/>
              </a:solidFill>
              <a:effectLst>
                <a:outerShdw blurRad="38100" dist="38100" dir="2700000" algn="tl">
                  <a:srgbClr val="000000">
                    <a:alpha val="43137"/>
                  </a:srgbClr>
                </a:outerShdw>
              </a:effectLst>
              <a:latin typeface="Book Antiqua" panose="02040602050305030304" pitchFamily="18" charset="0"/>
            </a:endParaRPr>
          </a:p>
        </p:txBody>
      </p:sp>
      <p:sp>
        <p:nvSpPr>
          <p:cNvPr id="3" name="Subtitle 2"/>
          <p:cNvSpPr>
            <a:spLocks noGrp="1"/>
          </p:cNvSpPr>
          <p:nvPr>
            <p:ph type="subTitle" idx="1"/>
          </p:nvPr>
        </p:nvSpPr>
        <p:spPr>
          <a:xfrm>
            <a:off x="1447800" y="2667000"/>
            <a:ext cx="7696200" cy="1752600"/>
          </a:xfrm>
        </p:spPr>
        <p:txBody>
          <a:bodyPr>
            <a:normAutofit/>
          </a:bodyPr>
          <a:lstStyle/>
          <a:p>
            <a:r>
              <a:rPr lang="en-US" dirty="0" smtClean="0">
                <a:solidFill>
                  <a:schemeClr val="bg1"/>
                </a:solidFill>
                <a:latin typeface="Book Antiqua" panose="02040602050305030304" pitchFamily="18" charset="0"/>
              </a:rPr>
              <a:t>Craig Landefeld, P.E.</a:t>
            </a:r>
          </a:p>
          <a:p>
            <a:r>
              <a:rPr lang="en-US" dirty="0" smtClean="0">
                <a:solidFill>
                  <a:schemeClr val="bg1"/>
                </a:solidFill>
                <a:latin typeface="Book Antiqua" panose="02040602050305030304" pitchFamily="18" charset="0"/>
              </a:rPr>
              <a:t>Construction Pavement Engineer</a:t>
            </a:r>
            <a:endParaRPr lang="en-US"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376120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686" y="274638"/>
            <a:ext cx="6369113" cy="707856"/>
          </a:xfrm>
        </p:spPr>
        <p:txBody>
          <a:bodyPr>
            <a:normAutofit fontScale="90000"/>
          </a:bodyPr>
          <a:lstStyle/>
          <a:p>
            <a:r>
              <a:rPr lang="en-US" b="1" dirty="0" smtClean="0"/>
              <a:t>Drum Spacing</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7687" y="1207595"/>
            <a:ext cx="6690511" cy="5582504"/>
          </a:xfrm>
        </p:spPr>
      </p:pic>
    </p:spTree>
    <p:extLst>
      <p:ext uri="{BB962C8B-B14F-4D97-AF65-F5344CB8AC3E}">
        <p14:creationId xmlns:p14="http://schemas.microsoft.com/office/powerpoint/2010/main" val="2632840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1628059" y="133814"/>
            <a:ext cx="7103232" cy="703263"/>
          </a:xfrm>
        </p:spPr>
        <p:txBody>
          <a:bodyPr wrap="square" lIns="91440" tIns="45720" rIns="91440" bIns="45720" numCol="1" anchorCtr="0" compatLnSpc="1">
            <a:prstTxWarp prst="textNoShape">
              <a:avLst/>
            </a:prstTxWarp>
            <a:normAutofit/>
          </a:bodyPr>
          <a:lstStyle/>
          <a:p>
            <a:pPr algn="ctr">
              <a:defRPr/>
            </a:pPr>
            <a:r>
              <a:rPr lang="en-US" sz="4000" dirty="0" smtClean="0">
                <a:effectLst>
                  <a:outerShdw blurRad="38100" dist="38100" dir="2700000" algn="tl">
                    <a:srgbClr val="000000">
                      <a:alpha val="43137"/>
                    </a:srgbClr>
                  </a:outerShdw>
                </a:effectLst>
              </a:rPr>
              <a:t>Segregation</a:t>
            </a:r>
          </a:p>
        </p:txBody>
      </p:sp>
      <p:sp>
        <p:nvSpPr>
          <p:cNvPr id="2" name="Text Placeholder 1"/>
          <p:cNvSpPr>
            <a:spLocks noGrp="1"/>
          </p:cNvSpPr>
          <p:nvPr>
            <p:ph type="body" sz="half" idx="2"/>
          </p:nvPr>
        </p:nvSpPr>
        <p:spPr>
          <a:xfrm>
            <a:off x="4830594" y="1079810"/>
            <a:ext cx="3922999" cy="2349190"/>
          </a:xfrm>
        </p:spPr>
        <p:txBody>
          <a:bodyPr>
            <a:normAutofit/>
          </a:bodyPr>
          <a:lstStyle/>
          <a:p>
            <a:pPr marL="330200" indent="-285750">
              <a:spcBef>
                <a:spcPct val="0"/>
              </a:spcBef>
              <a:buFont typeface="Arial" panose="020B0604020202020204" pitchFamily="34" charset="0"/>
              <a:buChar char="•"/>
              <a:defRPr/>
            </a:pPr>
            <a:r>
              <a:rPr lang="en-US" sz="2400" dirty="0" smtClean="0"/>
              <a:t>Reduces Fatigue Life of Pavement</a:t>
            </a:r>
            <a:endParaRPr lang="en-US" sz="2400" dirty="0"/>
          </a:p>
          <a:p>
            <a:pPr marL="330200" indent="-285750">
              <a:spcBef>
                <a:spcPct val="0"/>
              </a:spcBef>
              <a:buFont typeface="Arial" panose="020B0604020202020204" pitchFamily="34" charset="0"/>
              <a:buChar char="•"/>
              <a:defRPr/>
            </a:pPr>
            <a:r>
              <a:rPr lang="en-US" sz="2400" dirty="0" smtClean="0"/>
              <a:t>Stripping increased</a:t>
            </a:r>
          </a:p>
          <a:p>
            <a:pPr marL="330200" indent="-285750">
              <a:spcBef>
                <a:spcPct val="0"/>
              </a:spcBef>
              <a:buFont typeface="Arial" panose="020B0604020202020204" pitchFamily="34" charset="0"/>
              <a:buChar char="•"/>
              <a:defRPr/>
            </a:pPr>
            <a:r>
              <a:rPr lang="en-US" sz="2400" dirty="0" smtClean="0"/>
              <a:t>Future repairs</a:t>
            </a:r>
          </a:p>
          <a:p>
            <a:pPr marL="330200" indent="-285750">
              <a:spcBef>
                <a:spcPct val="0"/>
              </a:spcBef>
              <a:buFont typeface="Arial" panose="020B0604020202020204" pitchFamily="34" charset="0"/>
              <a:buChar char="•"/>
              <a:defRPr/>
            </a:pPr>
            <a:r>
              <a:rPr lang="en-US" sz="2400" dirty="0" smtClean="0"/>
              <a:t>Does not meet CMS 401.15 </a:t>
            </a:r>
          </a:p>
          <a:p>
            <a:pPr marL="330200" indent="-285750">
              <a:spcBef>
                <a:spcPct val="0"/>
              </a:spcBef>
              <a:buFont typeface="Arial" panose="020B0604020202020204" pitchFamily="34" charset="0"/>
              <a:buChar char="•"/>
              <a:defRPr/>
            </a:pPr>
            <a:r>
              <a:rPr lang="en-US" sz="2400" dirty="0" smtClean="0"/>
              <a:t>Contractor should correct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429000"/>
            <a:ext cx="41656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7147" y="1089103"/>
            <a:ext cx="2457450" cy="3276600"/>
          </a:xfrm>
          <a:prstGeom prst="rect">
            <a:avLst/>
          </a:prstGeom>
        </p:spPr>
      </p:pic>
    </p:spTree>
    <p:extLst>
      <p:ext uri="{BB962C8B-B14F-4D97-AF65-F5344CB8AC3E}">
        <p14:creationId xmlns:p14="http://schemas.microsoft.com/office/powerpoint/2010/main" val="27869125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104"/>
          <a:stretch/>
        </p:blipFill>
        <p:spPr>
          <a:xfrm>
            <a:off x="2503338" y="3260066"/>
            <a:ext cx="2345307" cy="3331234"/>
          </a:xfrm>
          <a:prstGeom prst="rect">
            <a:avLst/>
          </a:prstGeom>
        </p:spPr>
      </p:pic>
      <p:sp>
        <p:nvSpPr>
          <p:cNvPr id="15362" name="Title 1"/>
          <p:cNvSpPr>
            <a:spLocks noGrp="1"/>
          </p:cNvSpPr>
          <p:nvPr>
            <p:ph type="title"/>
          </p:nvPr>
        </p:nvSpPr>
        <p:spPr bwMode="auto">
          <a:xfrm>
            <a:off x="1628060" y="228600"/>
            <a:ext cx="7103232" cy="703263"/>
          </a:xfrm>
        </p:spPr>
        <p:txBody>
          <a:bodyPr wrap="square" lIns="91440" tIns="45720" rIns="91440" bIns="45720" numCol="1" anchorCtr="0" compatLnSpc="1">
            <a:prstTxWarp prst="textNoShape">
              <a:avLst/>
            </a:prstTxWarp>
            <a:normAutofit/>
          </a:bodyPr>
          <a:lstStyle/>
          <a:p>
            <a:pPr algn="ctr">
              <a:defRPr/>
            </a:pPr>
            <a:r>
              <a:rPr lang="en-US" sz="4000" dirty="0" smtClean="0">
                <a:effectLst>
                  <a:outerShdw blurRad="38100" dist="38100" dir="2700000" algn="tl">
                    <a:srgbClr val="000000">
                      <a:alpha val="43137"/>
                    </a:srgbClr>
                  </a:outerShdw>
                </a:effectLst>
              </a:rPr>
              <a:t>Scabbing</a:t>
            </a:r>
          </a:p>
        </p:txBody>
      </p:sp>
      <p:sp>
        <p:nvSpPr>
          <p:cNvPr id="2" name="Text Placeholder 1"/>
          <p:cNvSpPr>
            <a:spLocks noGrp="1"/>
          </p:cNvSpPr>
          <p:nvPr>
            <p:ph type="body" sz="half" idx="2"/>
          </p:nvPr>
        </p:nvSpPr>
        <p:spPr>
          <a:xfrm>
            <a:off x="4578308" y="931863"/>
            <a:ext cx="4311692" cy="5659437"/>
          </a:xfrm>
        </p:spPr>
        <p:txBody>
          <a:bodyPr>
            <a:normAutofit/>
          </a:bodyPr>
          <a:lstStyle/>
          <a:p>
            <a:pPr marL="330200" indent="-285750">
              <a:spcBef>
                <a:spcPct val="0"/>
              </a:spcBef>
              <a:buFont typeface="Arial" panose="020B0604020202020204" pitchFamily="34" charset="0"/>
              <a:buChar char="•"/>
              <a:defRPr/>
            </a:pPr>
            <a:r>
              <a:rPr lang="en-US" sz="2400" dirty="0" smtClean="0"/>
              <a:t>Reduces ability to obtain desired density</a:t>
            </a:r>
          </a:p>
          <a:p>
            <a:pPr marL="330200" indent="-285750">
              <a:spcBef>
                <a:spcPct val="0"/>
              </a:spcBef>
              <a:buFont typeface="Arial" panose="020B0604020202020204" pitchFamily="34" charset="0"/>
              <a:buChar char="•"/>
              <a:defRPr/>
            </a:pPr>
            <a:r>
              <a:rPr lang="en-US" sz="2400" dirty="0" smtClean="0"/>
              <a:t>May result in delamination and/or fatigue failures</a:t>
            </a:r>
          </a:p>
          <a:p>
            <a:pPr marL="330200" indent="-285750">
              <a:spcBef>
                <a:spcPct val="0"/>
              </a:spcBef>
              <a:buFont typeface="Arial" panose="020B0604020202020204" pitchFamily="34" charset="0"/>
              <a:buChar char="•"/>
              <a:defRPr/>
            </a:pPr>
            <a:r>
              <a:rPr lang="en-US" sz="2400" dirty="0" smtClean="0"/>
              <a:t>CMS 254.07 Allows for 3/8in increase in depth</a:t>
            </a:r>
          </a:p>
          <a:p>
            <a:pPr marL="330200" indent="-285750">
              <a:spcBef>
                <a:spcPct val="0"/>
              </a:spcBef>
              <a:buFont typeface="Arial" panose="020B0604020202020204" pitchFamily="34" charset="0"/>
              <a:buChar char="•"/>
              <a:defRPr/>
            </a:pPr>
            <a:endParaRPr lang="en-US" sz="2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695700"/>
            <a:ext cx="3860800" cy="289560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33215"/>
          <a:stretch/>
        </p:blipFill>
        <p:spPr>
          <a:xfrm>
            <a:off x="2035712" y="1295400"/>
            <a:ext cx="2358876" cy="2798956"/>
          </a:xfrm>
          <a:prstGeom prst="rect">
            <a:avLst/>
          </a:prstGeom>
        </p:spPr>
      </p:pic>
    </p:spTree>
    <p:extLst>
      <p:ext uri="{BB962C8B-B14F-4D97-AF65-F5344CB8AC3E}">
        <p14:creationId xmlns:p14="http://schemas.microsoft.com/office/powerpoint/2010/main" val="8246337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1628060" y="50006"/>
            <a:ext cx="7103232" cy="703263"/>
          </a:xfrm>
        </p:spPr>
        <p:txBody>
          <a:bodyPr wrap="square" lIns="91440" tIns="45720" rIns="91440" bIns="45720" numCol="1" anchorCtr="0" compatLnSpc="1">
            <a:prstTxWarp prst="textNoShape">
              <a:avLst/>
            </a:prstTxWarp>
            <a:normAutofit/>
          </a:bodyPr>
          <a:lstStyle/>
          <a:p>
            <a:pPr algn="ctr">
              <a:defRPr/>
            </a:pPr>
            <a:r>
              <a:rPr lang="en-US" sz="4000" dirty="0" smtClean="0">
                <a:effectLst>
                  <a:outerShdw blurRad="38100" dist="38100" dir="2700000" algn="tl">
                    <a:srgbClr val="000000">
                      <a:alpha val="43137"/>
                    </a:srgbClr>
                  </a:outerShdw>
                </a:effectLst>
              </a:rPr>
              <a:t>Auger / Tunnel Extensions</a:t>
            </a:r>
          </a:p>
        </p:txBody>
      </p:sp>
      <p:sp>
        <p:nvSpPr>
          <p:cNvPr id="2" name="Text Placeholder 1"/>
          <p:cNvSpPr>
            <a:spLocks noGrp="1"/>
          </p:cNvSpPr>
          <p:nvPr>
            <p:ph type="body" sz="half" idx="2"/>
          </p:nvPr>
        </p:nvSpPr>
        <p:spPr>
          <a:xfrm>
            <a:off x="4419600" y="838200"/>
            <a:ext cx="4311692" cy="5897578"/>
          </a:xfrm>
        </p:spPr>
        <p:txBody>
          <a:bodyPr>
            <a:normAutofit/>
          </a:bodyPr>
          <a:lstStyle/>
          <a:p>
            <a:pPr marL="330200" indent="-285750">
              <a:spcBef>
                <a:spcPct val="0"/>
              </a:spcBef>
              <a:buFont typeface="Arial" panose="020B0604020202020204" pitchFamily="34" charset="0"/>
              <a:buChar char="•"/>
              <a:defRPr/>
            </a:pPr>
            <a:endParaRPr lang="en-US" sz="2600" dirty="0" smtClean="0"/>
          </a:p>
          <a:p>
            <a:pPr marL="330200" indent="-285750">
              <a:spcBef>
                <a:spcPct val="0"/>
              </a:spcBef>
              <a:buFont typeface="Arial" panose="020B0604020202020204" pitchFamily="34" charset="0"/>
              <a:buChar char="•"/>
              <a:defRPr/>
            </a:pPr>
            <a:r>
              <a:rPr lang="en-US" sz="2600" dirty="0" smtClean="0"/>
              <a:t>Excess </a:t>
            </a:r>
            <a:r>
              <a:rPr lang="en-US" sz="2600" dirty="0" smtClean="0"/>
              <a:t>Head on </a:t>
            </a:r>
            <a:r>
              <a:rPr lang="en-US" sz="2600" dirty="0" smtClean="0"/>
              <a:t>screed</a:t>
            </a:r>
            <a:endParaRPr lang="en-US" sz="2600" dirty="0" smtClean="0"/>
          </a:p>
          <a:p>
            <a:pPr marL="330200" indent="-285750">
              <a:spcBef>
                <a:spcPct val="0"/>
              </a:spcBef>
              <a:buFont typeface="Arial" panose="020B0604020202020204" pitchFamily="34" charset="0"/>
              <a:buChar char="•"/>
              <a:defRPr/>
            </a:pPr>
            <a:r>
              <a:rPr lang="en-US" sz="2600" dirty="0" smtClean="0"/>
              <a:t>No Auger/Tunnel Extensions</a:t>
            </a:r>
          </a:p>
          <a:p>
            <a:pPr marL="330200" indent="-285750">
              <a:spcBef>
                <a:spcPct val="0"/>
              </a:spcBef>
              <a:buFont typeface="Arial" panose="020B0604020202020204" pitchFamily="34" charset="0"/>
              <a:buChar char="•"/>
              <a:defRPr/>
            </a:pPr>
            <a:r>
              <a:rPr lang="en-US" sz="2600" dirty="0" smtClean="0"/>
              <a:t>Side plates not containing material</a:t>
            </a:r>
          </a:p>
          <a:p>
            <a:pPr marL="330200" indent="-285750">
              <a:spcBef>
                <a:spcPct val="0"/>
              </a:spcBef>
              <a:buFont typeface="Arial" panose="020B0604020202020204" pitchFamily="34" charset="0"/>
              <a:buChar char="•"/>
              <a:defRPr/>
            </a:pPr>
            <a:r>
              <a:rPr lang="en-US" sz="2600" dirty="0" smtClean="0"/>
              <a:t>Does not meet CMS </a:t>
            </a:r>
            <a:r>
              <a:rPr lang="en-US" sz="2600" dirty="0" smtClean="0"/>
              <a:t>401.15</a:t>
            </a:r>
          </a:p>
          <a:p>
            <a:pPr marL="44450">
              <a:spcBef>
                <a:spcPct val="0"/>
              </a:spcBef>
              <a:defRPr/>
            </a:pPr>
            <a:endParaRPr lang="en-US" sz="2600" dirty="0" smtClean="0"/>
          </a:p>
          <a:p>
            <a:pPr marL="330200" indent="-285750">
              <a:spcBef>
                <a:spcPct val="0"/>
              </a:spcBef>
              <a:buFont typeface="Arial" panose="020B0604020202020204" pitchFamily="34" charset="0"/>
              <a:buChar char="•"/>
              <a:defRPr/>
            </a:pPr>
            <a:endParaRPr lang="en-US" sz="26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990" r="27495"/>
          <a:stretch/>
        </p:blipFill>
        <p:spPr>
          <a:xfrm>
            <a:off x="685800" y="1066800"/>
            <a:ext cx="3339476" cy="328202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0562" y="3458128"/>
            <a:ext cx="4069768" cy="3052326"/>
          </a:xfrm>
          <a:prstGeom prst="rect">
            <a:avLst/>
          </a:prstGeom>
        </p:spPr>
      </p:pic>
    </p:spTree>
    <p:extLst>
      <p:ext uri="{BB962C8B-B14F-4D97-AF65-F5344CB8AC3E}">
        <p14:creationId xmlns:p14="http://schemas.microsoft.com/office/powerpoint/2010/main" val="15900398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1447800" y="0"/>
            <a:ext cx="7696200" cy="703263"/>
          </a:xfrm>
        </p:spPr>
        <p:txBody>
          <a:bodyPr wrap="square" lIns="91440" tIns="45720" rIns="91440" bIns="45720" numCol="1" anchorCtr="0" compatLnSpc="1">
            <a:prstTxWarp prst="textNoShape">
              <a:avLst/>
            </a:prstTxWarp>
            <a:normAutofit/>
          </a:bodyPr>
          <a:lstStyle/>
          <a:p>
            <a:pPr algn="ctr">
              <a:defRPr/>
            </a:pPr>
            <a:r>
              <a:rPr lang="en-US" sz="4000" b="1" dirty="0" smtClean="0">
                <a:effectLst>
                  <a:outerShdw blurRad="38100" dist="38100" dir="2700000" algn="tl">
                    <a:srgbClr val="000000">
                      <a:alpha val="43137"/>
                    </a:srgbClr>
                  </a:outerShdw>
                </a:effectLst>
              </a:rPr>
              <a:t>401.17 Longitudinal Joints</a:t>
            </a:r>
          </a:p>
        </p:txBody>
      </p:sp>
      <p:sp>
        <p:nvSpPr>
          <p:cNvPr id="15363" name="Text Placeholder 2"/>
          <p:cNvSpPr>
            <a:spLocks noGrp="1"/>
          </p:cNvSpPr>
          <p:nvPr>
            <p:ph type="body" sz="half" idx="2"/>
          </p:nvPr>
        </p:nvSpPr>
        <p:spPr>
          <a:xfrm>
            <a:off x="4495800" y="703263"/>
            <a:ext cx="4419600" cy="3153513"/>
          </a:xfrm>
          <a:noFill/>
        </p:spPr>
        <p:txBody>
          <a:bodyPr>
            <a:normAutofit fontScale="92500" lnSpcReduction="10000"/>
          </a:bodyPr>
          <a:lstStyle/>
          <a:p>
            <a:pPr marL="285750" indent="-241300">
              <a:spcBef>
                <a:spcPct val="0"/>
              </a:spcBef>
              <a:buFont typeface="Wingdings" pitchFamily="2" charset="2"/>
              <a:buChar char="Ø"/>
              <a:defRPr/>
            </a:pPr>
            <a:r>
              <a:rPr lang="en-US" sz="2000" dirty="0"/>
              <a:t>SS800 – July 19, 2013</a:t>
            </a:r>
          </a:p>
          <a:p>
            <a:pPr>
              <a:defRPr/>
            </a:pPr>
            <a:r>
              <a:rPr lang="en-US" sz="2000" dirty="0" smtClean="0"/>
              <a:t>“</a:t>
            </a:r>
            <a:r>
              <a:rPr lang="en-US" sz="2000" dirty="0"/>
              <a:t>Construct longitudinal joints using string line or other controls as a point of reference to provide a straight longitudinal joint. Prior to placing adjacent pavement, trim any locations along the longitudinal joint that deviate horizontally from the point of reference.  Maintain a consistent overlap of 1 inch to 1 ½ inches on adjacent pavement when closing longitudinal joints</a:t>
            </a:r>
            <a:r>
              <a:rPr lang="en-US" sz="2000" dirty="0" smtClean="0"/>
              <a:t>.”</a:t>
            </a:r>
          </a:p>
          <a:p>
            <a:pPr marL="44450">
              <a:spcBef>
                <a:spcPct val="0"/>
              </a:spcBef>
              <a:buClr>
                <a:srgbClr val="F07F09"/>
              </a:buClr>
              <a:defRPr/>
            </a:pPr>
            <a:endParaRPr lang="en-US" sz="1600" dirty="0"/>
          </a:p>
          <a:p>
            <a:pPr>
              <a:defRPr/>
            </a:pPr>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856776"/>
            <a:ext cx="4013200" cy="2772624"/>
          </a:xfrm>
          <a:prstGeom prst="rect">
            <a:avLst/>
          </a:prstGeom>
        </p:spPr>
      </p:pic>
      <p:pic>
        <p:nvPicPr>
          <p:cNvPr id="5" name="Picture 2" descr="Z:\Landefeld\Research\Thermal Imaging\LIC-16 - Shelly\Pictures\IMAG0129.jpg"/>
          <p:cNvPicPr>
            <a:picLocks noChangeAspect="1" noChangeArrowheads="1"/>
          </p:cNvPicPr>
          <p:nvPr/>
        </p:nvPicPr>
        <p:blipFill>
          <a:blip r:embed="rId4" cstate="print">
            <a:extLst>
              <a:ext uri="{28A0092B-C50C-407E-A947-70E740481C1C}">
                <a14:useLocalDpi xmlns:a14="http://schemas.microsoft.com/office/drawing/2010/main" val="0"/>
              </a:ext>
            </a:extLst>
          </a:blip>
          <a:srcRect r="36948"/>
          <a:stretch>
            <a:fillRect/>
          </a:stretch>
        </p:blipFill>
        <p:spPr bwMode="auto">
          <a:xfrm>
            <a:off x="914701" y="1014761"/>
            <a:ext cx="3438611" cy="326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515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1485900" y="14868"/>
            <a:ext cx="7658100" cy="703263"/>
          </a:xfrm>
        </p:spPr>
        <p:txBody>
          <a:bodyPr wrap="square" lIns="91440" tIns="45720" rIns="91440" bIns="45720" numCol="1" anchorCtr="0" compatLnSpc="1">
            <a:prstTxWarp prst="textNoShape">
              <a:avLst/>
            </a:prstTxWarp>
            <a:normAutofit/>
          </a:bodyPr>
          <a:lstStyle/>
          <a:p>
            <a:pPr algn="ctr">
              <a:defRPr/>
            </a:pPr>
            <a:r>
              <a:rPr lang="en-US" sz="4000" b="1" dirty="0" smtClean="0">
                <a:effectLst>
                  <a:outerShdw blurRad="38100" dist="38100" dir="2700000" algn="tl">
                    <a:srgbClr val="000000">
                      <a:alpha val="43137"/>
                    </a:srgbClr>
                  </a:outerShdw>
                </a:effectLst>
              </a:rPr>
              <a:t>401.17 Longitudinal Joints</a:t>
            </a:r>
          </a:p>
        </p:txBody>
      </p:sp>
      <p:sp>
        <p:nvSpPr>
          <p:cNvPr id="15363" name="Text Placeholder 2"/>
          <p:cNvSpPr>
            <a:spLocks noGrp="1"/>
          </p:cNvSpPr>
          <p:nvPr>
            <p:ph type="body" sz="half" idx="2"/>
          </p:nvPr>
        </p:nvSpPr>
        <p:spPr>
          <a:xfrm>
            <a:off x="4876800" y="1143000"/>
            <a:ext cx="4191000" cy="5067300"/>
          </a:xfrm>
          <a:noFill/>
        </p:spPr>
        <p:txBody>
          <a:bodyPr>
            <a:normAutofit/>
          </a:bodyPr>
          <a:lstStyle/>
          <a:p>
            <a:pPr marL="330200" indent="-285750">
              <a:spcBef>
                <a:spcPct val="0"/>
              </a:spcBef>
              <a:buFont typeface="Arial" panose="020B0604020202020204" pitchFamily="34" charset="0"/>
              <a:buChar char="•"/>
              <a:defRPr/>
            </a:pPr>
            <a:r>
              <a:rPr lang="en-US" sz="2400" dirty="0"/>
              <a:t>Trimming is </a:t>
            </a:r>
            <a:r>
              <a:rPr lang="en-US" sz="2400" dirty="0" smtClean="0"/>
              <a:t>required before closing joint</a:t>
            </a:r>
          </a:p>
          <a:p>
            <a:pPr marL="330200" indent="-285750">
              <a:spcBef>
                <a:spcPct val="0"/>
              </a:spcBef>
              <a:buFont typeface="Arial" panose="020B0604020202020204" pitchFamily="34" charset="0"/>
              <a:buChar char="•"/>
              <a:defRPr/>
            </a:pPr>
            <a:r>
              <a:rPr lang="en-US" sz="2400" dirty="0" smtClean="0"/>
              <a:t>Seal joint with PG Binder or Joint Adhesive (NO TACK COAT)</a:t>
            </a:r>
          </a:p>
          <a:p>
            <a:pPr marL="330200" indent="-285750">
              <a:spcBef>
                <a:spcPct val="0"/>
              </a:spcBef>
              <a:buFont typeface="Arial" panose="020B0604020202020204" pitchFamily="34" charset="0"/>
              <a:buChar char="•"/>
              <a:defRPr/>
            </a:pPr>
            <a:r>
              <a:rPr lang="en-US" sz="2400" dirty="0" smtClean="0"/>
              <a:t>1-1.5 </a:t>
            </a:r>
            <a:r>
              <a:rPr lang="en-US" sz="2400" dirty="0"/>
              <a:t>inch overlap is </a:t>
            </a:r>
            <a:r>
              <a:rPr lang="en-US" sz="2400" dirty="0" smtClean="0"/>
              <a:t>required</a:t>
            </a:r>
            <a:endParaRPr lang="en-US" sz="2400" dirty="0"/>
          </a:p>
          <a:p>
            <a:pPr marL="330200" indent="-285750">
              <a:spcBef>
                <a:spcPct val="0"/>
              </a:spcBef>
              <a:buClr>
                <a:srgbClr val="F07F09"/>
              </a:buClr>
              <a:buFont typeface="Wingdings" pitchFamily="2" charset="2"/>
              <a:buChar char="Ø"/>
              <a:defRPr/>
            </a:pPr>
            <a:endParaRPr lang="en-US" sz="2000" dirty="0"/>
          </a:p>
          <a:p>
            <a:pPr>
              <a:defRPr/>
            </a:pPr>
            <a:endParaRPr lang="en-US" sz="20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3352" t="5287" r="3352" b="5287"/>
          <a:stretch>
            <a:fillRect/>
          </a:stretch>
        </p:blipFill>
        <p:spPr bwMode="auto">
          <a:xfrm>
            <a:off x="5658218" y="3886200"/>
            <a:ext cx="3035644" cy="217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l="4160" t="6842" r="46808" b="7634"/>
          <a:stretch>
            <a:fillRect/>
          </a:stretch>
        </p:blipFill>
        <p:spPr bwMode="auto">
          <a:xfrm>
            <a:off x="2858298" y="3276600"/>
            <a:ext cx="2299240" cy="306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2766" b="4709"/>
          <a:stretch/>
        </p:blipFill>
        <p:spPr>
          <a:xfrm rot="5400000">
            <a:off x="-76200" y="1425323"/>
            <a:ext cx="3124200" cy="2559554"/>
          </a:xfrm>
          <a:prstGeom prst="rect">
            <a:avLst/>
          </a:prstGeom>
        </p:spPr>
      </p:pic>
      <p:pic>
        <p:nvPicPr>
          <p:cNvPr id="2" name="Picture 1"/>
          <p:cNvPicPr>
            <a:picLocks noChangeAspect="1"/>
          </p:cNvPicPr>
          <p:nvPr/>
        </p:nvPicPr>
        <p:blipFill>
          <a:blip r:embed="rId6"/>
          <a:stretch>
            <a:fillRect/>
          </a:stretch>
        </p:blipFill>
        <p:spPr>
          <a:xfrm>
            <a:off x="2043864" y="914400"/>
            <a:ext cx="2832936" cy="2075290"/>
          </a:xfrm>
          <a:prstGeom prst="rect">
            <a:avLst/>
          </a:prstGeom>
        </p:spPr>
      </p:pic>
    </p:spTree>
    <p:extLst>
      <p:ext uri="{BB962C8B-B14F-4D97-AF65-F5344CB8AC3E}">
        <p14:creationId xmlns:p14="http://schemas.microsoft.com/office/powerpoint/2010/main" val="9048533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1878" y="1277"/>
            <a:ext cx="7620000" cy="1052513"/>
          </a:xfrm>
        </p:spPr>
        <p:txBody>
          <a:bodyPr>
            <a:normAutofit/>
          </a:bodyPr>
          <a:lstStyle/>
          <a:p>
            <a:pPr>
              <a:defRPr/>
            </a:pPr>
            <a:r>
              <a:rPr lang="en-US" sz="4000" b="1" dirty="0" smtClean="0">
                <a:effectLst>
                  <a:outerShdw blurRad="38100" dist="38100" dir="2700000" algn="tl">
                    <a:srgbClr val="000000">
                      <a:alpha val="43137"/>
                    </a:srgbClr>
                  </a:outerShdw>
                </a:effectLst>
              </a:rPr>
              <a:t>407 Tack Coat</a:t>
            </a:r>
            <a:endParaRPr lang="en-US" sz="4000" b="1" dirty="0">
              <a:effectLst>
                <a:outerShdw blurRad="38100" dist="38100" dir="2700000" algn="tl">
                  <a:srgbClr val="000000">
                    <a:alpha val="43137"/>
                  </a:srgbClr>
                </a:outerShdw>
              </a:effectLst>
            </a:endParaRPr>
          </a:p>
        </p:txBody>
      </p:sp>
      <p:sp>
        <p:nvSpPr>
          <p:cNvPr id="38915" name="Content Placeholder 2"/>
          <p:cNvSpPr>
            <a:spLocks noGrp="1"/>
          </p:cNvSpPr>
          <p:nvPr>
            <p:ph idx="1"/>
          </p:nvPr>
        </p:nvSpPr>
        <p:spPr>
          <a:xfrm>
            <a:off x="5024008" y="1053790"/>
            <a:ext cx="3891392" cy="5260975"/>
          </a:xfrm>
        </p:spPr>
        <p:txBody>
          <a:bodyPr/>
          <a:lstStyle/>
          <a:p>
            <a:pPr>
              <a:spcBef>
                <a:spcPts val="0"/>
              </a:spcBef>
              <a:defRPr/>
            </a:pPr>
            <a:r>
              <a:rPr lang="en-US" sz="2000" dirty="0" smtClean="0"/>
              <a:t>Allow tack time to break</a:t>
            </a:r>
            <a:endParaRPr lang="en-US" sz="2000" dirty="0"/>
          </a:p>
          <a:p>
            <a:pPr>
              <a:spcBef>
                <a:spcPts val="0"/>
              </a:spcBef>
              <a:defRPr/>
            </a:pPr>
            <a:r>
              <a:rPr lang="en-US" sz="2000" dirty="0" smtClean="0"/>
              <a:t>Make operational or material changes</a:t>
            </a:r>
          </a:p>
          <a:p>
            <a:pPr>
              <a:spcBef>
                <a:spcPts val="0"/>
              </a:spcBef>
              <a:defRPr/>
            </a:pPr>
            <a:r>
              <a:rPr lang="en-US" sz="2000" dirty="0" smtClean="0"/>
              <a:t>PIF Extended for Trackless Tack</a:t>
            </a:r>
          </a:p>
          <a:p>
            <a:pPr>
              <a:spcBef>
                <a:spcPts val="0"/>
              </a:spcBef>
              <a:defRPr/>
            </a:pPr>
            <a:r>
              <a:rPr lang="en-US" sz="2000" dirty="0" smtClean="0"/>
              <a:t>NCAT Tack Coat Study 05-08</a:t>
            </a:r>
          </a:p>
          <a:p>
            <a:pPr>
              <a:spcBef>
                <a:spcPts val="0"/>
              </a:spcBef>
              <a:defRPr/>
            </a:pPr>
            <a:r>
              <a:rPr lang="en-US" sz="2000" dirty="0" smtClean="0"/>
              <a:t>Poor tack applications may show up as delamination</a:t>
            </a:r>
          </a:p>
          <a:p>
            <a:pPr>
              <a:spcBef>
                <a:spcPts val="0"/>
              </a:spcBef>
              <a:defRPr/>
            </a:pPr>
            <a:r>
              <a:rPr lang="en-US" sz="2000" dirty="0" smtClean="0"/>
              <a:t>Premature fatigue cracking</a:t>
            </a:r>
          </a:p>
          <a:p>
            <a:pPr>
              <a:spcBef>
                <a:spcPts val="0"/>
              </a:spcBef>
              <a:defRPr/>
            </a:pPr>
            <a:endParaRPr lang="en-US" sz="1800" dirty="0" smtClean="0"/>
          </a:p>
          <a:p>
            <a:pPr lvl="1">
              <a:buFont typeface="Arial" panose="020B0604020202020204" pitchFamily="34" charset="0"/>
              <a:buChar char="•"/>
              <a:defRPr/>
            </a:pPr>
            <a:endParaRPr lang="en-US" sz="1800" dirty="0" smtClean="0"/>
          </a:p>
          <a:p>
            <a:pPr lvl="1">
              <a:buFont typeface="Arial" panose="020B0604020202020204" pitchFamily="34" charset="0"/>
              <a:buChar char="•"/>
              <a:defRPr/>
            </a:pPr>
            <a:endParaRPr lang="en-US" dirty="0" smtClean="0"/>
          </a:p>
        </p:txBody>
      </p:sp>
      <p:pic>
        <p:nvPicPr>
          <p:cNvPr id="11269" name="Picture 7" descr="Z:\Landefeld\Research\Thermal Imaging\GUE-70-Shelly &amp; Sands\Pictures\19.0 mm Pictures\DSC001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224" y="961039"/>
            <a:ext cx="389413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361" y="1503700"/>
            <a:ext cx="1879531" cy="258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3542081"/>
            <a:ext cx="3846627" cy="2884970"/>
          </a:xfrm>
          <a:prstGeom prst="rect">
            <a:avLst/>
          </a:prstGeom>
        </p:spPr>
      </p:pic>
      <p:pic>
        <p:nvPicPr>
          <p:cNvPr id="1126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5995" y="4540249"/>
            <a:ext cx="3125788"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8184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7771" y="228600"/>
            <a:ext cx="3276600" cy="1676400"/>
          </a:xfrm>
        </p:spPr>
        <p:txBody>
          <a:bodyPr>
            <a:normAutofit fontScale="77500" lnSpcReduction="20000"/>
          </a:bodyPr>
          <a:lstStyle/>
          <a:p>
            <a:pPr marL="0" indent="0" algn="ctr">
              <a:buFont typeface="Wingdings 2" pitchFamily="18" charset="2"/>
              <a:buNone/>
              <a:defRPr/>
            </a:pPr>
            <a:endParaRPr lang="en-US" b="1" dirty="0" smtClean="0">
              <a:effectLst>
                <a:outerShdw blurRad="38100" dist="38100" dir="2700000" algn="tl">
                  <a:srgbClr val="000000">
                    <a:alpha val="43137"/>
                  </a:srgbClr>
                </a:outerShdw>
              </a:effectLst>
            </a:endParaRPr>
          </a:p>
          <a:p>
            <a:pPr marL="0" indent="0" algn="ctr">
              <a:buFont typeface="Wingdings 2" pitchFamily="18" charset="2"/>
              <a:buNone/>
              <a:defRPr/>
            </a:pP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a:p>
            <a:pPr marL="0" indent="0" algn="ctr">
              <a:buFont typeface="Wingdings 2" pitchFamily="18" charset="2"/>
              <a:buNone/>
              <a:defRPr/>
            </a:pPr>
            <a:r>
              <a:rPr lang="en-US" sz="4000" b="1" dirty="0" smtClean="0">
                <a:effectLst>
                  <a:outerShdw blurRad="38100" dist="38100" dir="2700000" algn="tl">
                    <a:srgbClr val="000000">
                      <a:alpha val="43137"/>
                    </a:srgbClr>
                  </a:outerShdw>
                </a:effectLst>
              </a:rPr>
              <a:t>Questions??</a:t>
            </a:r>
          </a:p>
          <a:p>
            <a:pPr marL="0" indent="0" algn="ctr">
              <a:buFont typeface="Wingdings 2" pitchFamily="18" charset="2"/>
              <a:buNone/>
              <a:defRPr/>
            </a:pP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l="11447" t="9032" r="11111" b="22408"/>
          <a:stretch>
            <a:fillRect/>
          </a:stretch>
        </p:blipFill>
        <p:spPr bwMode="auto">
          <a:xfrm>
            <a:off x="6032853" y="228600"/>
            <a:ext cx="2431232" cy="266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2"/>
          <p:cNvPicPr>
            <a:picLocks noChangeAspect="1" noChangeArrowheads="1"/>
          </p:cNvPicPr>
          <p:nvPr/>
        </p:nvPicPr>
        <p:blipFill>
          <a:blip r:embed="rId4">
            <a:extLst>
              <a:ext uri="{28A0092B-C50C-407E-A947-70E740481C1C}">
                <a14:useLocalDpi xmlns:a14="http://schemas.microsoft.com/office/drawing/2010/main" val="0"/>
              </a:ext>
            </a:extLst>
          </a:blip>
          <a:srcRect r="5914"/>
          <a:stretch>
            <a:fillRect/>
          </a:stretch>
        </p:blipFill>
        <p:spPr bwMode="auto">
          <a:xfrm>
            <a:off x="3352800" y="3200400"/>
            <a:ext cx="4470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578739"/>
            <a:ext cx="3860224" cy="954107"/>
          </a:xfrm>
          <a:prstGeom prst="rect">
            <a:avLst/>
          </a:prstGeom>
          <a:noFill/>
        </p:spPr>
        <p:txBody>
          <a:bodyPr wrap="none" rtlCol="0">
            <a:spAutoFit/>
          </a:bodyPr>
          <a:lstStyle/>
          <a:p>
            <a:r>
              <a:rPr lang="en-US" sz="2000" dirty="0" smtClean="0">
                <a:solidFill>
                  <a:prstClr val="black"/>
                </a:solidFill>
              </a:rPr>
              <a:t>Craig Landefeld, PE </a:t>
            </a:r>
          </a:p>
          <a:p>
            <a:r>
              <a:rPr lang="en-US" dirty="0" smtClean="0">
                <a:solidFill>
                  <a:prstClr val="black"/>
                </a:solidFill>
              </a:rPr>
              <a:t>Phone</a:t>
            </a:r>
            <a:r>
              <a:rPr lang="en-US" dirty="0">
                <a:solidFill>
                  <a:prstClr val="black"/>
                </a:solidFill>
              </a:rPr>
              <a:t>: (614) 644-6622</a:t>
            </a:r>
          </a:p>
          <a:p>
            <a:r>
              <a:rPr lang="en-US" dirty="0" smtClean="0">
                <a:solidFill>
                  <a:prstClr val="black"/>
                </a:solidFill>
              </a:rPr>
              <a:t>Email: </a:t>
            </a:r>
            <a:r>
              <a:rPr lang="en-US" dirty="0" smtClean="0">
                <a:solidFill>
                  <a:prstClr val="black"/>
                </a:solidFill>
                <a:hlinkClick r:id="rId5"/>
              </a:rPr>
              <a:t>craig.landefeld@dot.state.oh.us</a:t>
            </a:r>
            <a:r>
              <a:rPr lang="en-US" dirty="0" smtClean="0">
                <a:solidFill>
                  <a:prstClr val="black"/>
                </a:solidFill>
              </a:rPr>
              <a:t> </a:t>
            </a:r>
          </a:p>
        </p:txBody>
      </p:sp>
    </p:spTree>
    <p:extLst>
      <p:ext uri="{BB962C8B-B14F-4D97-AF65-F5344CB8AC3E}">
        <p14:creationId xmlns:p14="http://schemas.microsoft.com/office/powerpoint/2010/main" val="37733123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8760" y="320040"/>
            <a:ext cx="7635240" cy="2075688"/>
          </a:xfrm>
        </p:spPr>
        <p:txBody>
          <a:bodyPr>
            <a:noAutofit/>
          </a:bodyPr>
          <a:lstStyle/>
          <a:p>
            <a:r>
              <a:rPr lang="en-US" sz="4800" b="1" dirty="0" smtClean="0">
                <a:effectLst>
                  <a:outerShdw blurRad="38100" dist="38100" dir="2700000" algn="tl">
                    <a:srgbClr val="000000">
                      <a:alpha val="43137"/>
                    </a:srgbClr>
                  </a:outerShdw>
                </a:effectLst>
                <a:latin typeface="Book Antiqua" panose="02040602050305030304" pitchFamily="18" charset="0"/>
              </a:rPr>
              <a:t>Documentation Technical Process Reviews</a:t>
            </a:r>
            <a:endParaRPr lang="en-US" sz="4800" b="1" dirty="0">
              <a:effectLst>
                <a:outerShdw blurRad="38100" dist="38100" dir="2700000" algn="tl">
                  <a:srgbClr val="000000">
                    <a:alpha val="43137"/>
                  </a:srgbClr>
                </a:outerShdw>
              </a:effectLst>
              <a:latin typeface="Book Antiqua" panose="02040602050305030304" pitchFamily="18" charset="0"/>
            </a:endParaRPr>
          </a:p>
        </p:txBody>
      </p:sp>
      <p:sp>
        <p:nvSpPr>
          <p:cNvPr id="3" name="Subtitle 2"/>
          <p:cNvSpPr>
            <a:spLocks noGrp="1"/>
          </p:cNvSpPr>
          <p:nvPr>
            <p:ph type="subTitle" idx="1"/>
          </p:nvPr>
        </p:nvSpPr>
        <p:spPr>
          <a:xfrm>
            <a:off x="2173357" y="2915478"/>
            <a:ext cx="6124609" cy="3260035"/>
          </a:xfrm>
        </p:spPr>
        <p:txBody>
          <a:bodyPr>
            <a:normAutofit lnSpcReduction="10000"/>
          </a:bodyPr>
          <a:lstStyle/>
          <a:p>
            <a:endParaRPr lang="en-US" sz="1600" dirty="0"/>
          </a:p>
          <a:p>
            <a:r>
              <a:rPr lang="en-US" sz="3000" dirty="0" smtClean="0">
                <a:latin typeface="Book Antiqua" panose="02040602050305030304" pitchFamily="18" charset="0"/>
              </a:rPr>
              <a:t>Scott Hootman</a:t>
            </a:r>
            <a:endParaRPr lang="en-US" sz="3000" dirty="0">
              <a:latin typeface="Book Antiqua" panose="02040602050305030304" pitchFamily="18" charset="0"/>
            </a:endParaRPr>
          </a:p>
          <a:p>
            <a:r>
              <a:rPr lang="en-US" sz="3000" dirty="0" smtClean="0">
                <a:latin typeface="Book Antiqua" panose="02040602050305030304" pitchFamily="18" charset="0"/>
              </a:rPr>
              <a:t>Transportation Manager</a:t>
            </a:r>
          </a:p>
          <a:p>
            <a:endParaRPr lang="en-US" sz="2800" dirty="0" smtClean="0">
              <a:latin typeface="Book Antiqua" panose="02040602050305030304" pitchFamily="18" charset="0"/>
            </a:endParaRPr>
          </a:p>
          <a:p>
            <a:endParaRPr lang="en-US" sz="2800" dirty="0">
              <a:latin typeface="Book Antiqua" panose="02040602050305030304" pitchFamily="18" charset="0"/>
            </a:endParaRPr>
          </a:p>
          <a:p>
            <a:r>
              <a:rPr lang="en-US" sz="2800" dirty="0" smtClean="0">
                <a:latin typeface="Book Antiqua" panose="02040602050305030304" pitchFamily="18" charset="0"/>
              </a:rPr>
              <a:t>(614) 387-3207</a:t>
            </a:r>
          </a:p>
          <a:p>
            <a:r>
              <a:rPr lang="en-US" sz="2800" dirty="0" smtClean="0">
                <a:latin typeface="Book Antiqua" panose="02040602050305030304" pitchFamily="18" charset="0"/>
              </a:rPr>
              <a:t>Scott.Hootman@dot.state.oh.us</a:t>
            </a:r>
            <a:endParaRPr lang="en-US" dirty="0"/>
          </a:p>
        </p:txBody>
      </p:sp>
    </p:spTree>
    <p:extLst>
      <p:ext uri="{BB962C8B-B14F-4D97-AF65-F5344CB8AC3E}">
        <p14:creationId xmlns:p14="http://schemas.microsoft.com/office/powerpoint/2010/main" val="4293347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7539" y="561034"/>
            <a:ext cx="7191008" cy="584775"/>
          </a:xfrm>
          <a:prstGeom prst="rect">
            <a:avLst/>
          </a:prstGeom>
          <a:noFill/>
        </p:spPr>
        <p:txBody>
          <a:bodyPr wrap="none" rtlCol="0">
            <a:spAutoFit/>
          </a:bodyPr>
          <a:lstStyle/>
          <a:p>
            <a:r>
              <a:rPr lang="en-US" sz="3200" b="1" dirty="0" smtClean="0">
                <a:solidFill>
                  <a:prstClr val="black"/>
                </a:solidFill>
              </a:rPr>
              <a:t>Documentation Technical Process Review</a:t>
            </a:r>
            <a:endParaRPr lang="en-US" sz="3200" b="1" dirty="0">
              <a:solidFill>
                <a:prstClr val="black"/>
              </a:solidFill>
            </a:endParaRPr>
          </a:p>
        </p:txBody>
      </p:sp>
      <p:sp>
        <p:nvSpPr>
          <p:cNvPr id="5" name="TextBox 4"/>
          <p:cNvSpPr txBox="1"/>
          <p:nvPr/>
        </p:nvSpPr>
        <p:spPr>
          <a:xfrm>
            <a:off x="2524369" y="1400849"/>
            <a:ext cx="6404510" cy="5355312"/>
          </a:xfrm>
          <a:prstGeom prst="rect">
            <a:avLst/>
          </a:prstGeom>
          <a:noFill/>
        </p:spPr>
        <p:txBody>
          <a:bodyPr wrap="none" rtlCol="0">
            <a:spAutoFit/>
          </a:bodyPr>
          <a:lstStyle/>
          <a:p>
            <a:r>
              <a:rPr lang="en-US" sz="2400" dirty="0" smtClean="0">
                <a:solidFill>
                  <a:prstClr val="black"/>
                </a:solidFill>
              </a:rPr>
              <a:t>Who’s Reviewed</a:t>
            </a:r>
            <a:r>
              <a:rPr lang="en-US" dirty="0" smtClean="0">
                <a:solidFill>
                  <a:prstClr val="black"/>
                </a:solidFill>
              </a:rPr>
              <a:t>:</a:t>
            </a:r>
          </a:p>
          <a:p>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5 projects per District per year</a:t>
            </a:r>
          </a:p>
          <a:p>
            <a:endParaRPr lang="en-US" dirty="0" smtClean="0">
              <a:solidFill>
                <a:prstClr val="black"/>
              </a:solidFill>
            </a:endParaRPr>
          </a:p>
          <a:p>
            <a:r>
              <a:rPr lang="en-US" sz="2400" dirty="0" smtClean="0">
                <a:solidFill>
                  <a:prstClr val="black"/>
                </a:solidFill>
              </a:rPr>
              <a:t>What’s Reviewed</a:t>
            </a:r>
            <a:r>
              <a:rPr lang="en-US" dirty="0" smtClean="0">
                <a:solidFill>
                  <a:prstClr val="black"/>
                </a:solidFill>
              </a:rPr>
              <a:t>:</a:t>
            </a:r>
          </a:p>
          <a:p>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Documentation of work performed in the field</a:t>
            </a:r>
          </a:p>
          <a:p>
            <a:pPr marL="285750" indent="-285750">
              <a:buFont typeface="Arial" panose="020B0604020202020204" pitchFamily="34" charset="0"/>
              <a:buChar char="•"/>
            </a:pPr>
            <a:r>
              <a:rPr lang="en-US" dirty="0" smtClean="0">
                <a:solidFill>
                  <a:prstClr val="black"/>
                </a:solidFill>
              </a:rPr>
              <a:t>Estimates</a:t>
            </a:r>
          </a:p>
          <a:p>
            <a:pPr marL="285750" indent="-285750">
              <a:buFont typeface="Arial" panose="020B0604020202020204" pitchFamily="34" charset="0"/>
              <a:buChar char="•"/>
            </a:pPr>
            <a:r>
              <a:rPr lang="en-US" dirty="0" smtClean="0">
                <a:solidFill>
                  <a:prstClr val="black"/>
                </a:solidFill>
              </a:rPr>
              <a:t>Materials</a:t>
            </a:r>
          </a:p>
          <a:p>
            <a:pPr marL="285750" indent="-285750">
              <a:buFont typeface="Arial" panose="020B0604020202020204" pitchFamily="34" charset="0"/>
              <a:buChar char="•"/>
            </a:pPr>
            <a:r>
              <a:rPr lang="en-US" dirty="0" smtClean="0">
                <a:solidFill>
                  <a:prstClr val="black"/>
                </a:solidFill>
              </a:rPr>
              <a:t>SiteManager Data Entry</a:t>
            </a:r>
          </a:p>
          <a:p>
            <a:pPr marL="285750" indent="-285750">
              <a:buFont typeface="Arial" panose="020B0604020202020204" pitchFamily="34" charset="0"/>
              <a:buChar char="•"/>
            </a:pPr>
            <a:r>
              <a:rPr lang="en-US" dirty="0" smtClean="0">
                <a:solidFill>
                  <a:prstClr val="black"/>
                </a:solidFill>
              </a:rPr>
              <a:t>SharePoint Website</a:t>
            </a:r>
          </a:p>
          <a:p>
            <a:pPr marL="285750" indent="-285750">
              <a:buFont typeface="Arial" panose="020B0604020202020204" pitchFamily="34" charset="0"/>
              <a:buChar char="•"/>
            </a:pPr>
            <a:r>
              <a:rPr lang="en-US" dirty="0" smtClean="0">
                <a:solidFill>
                  <a:prstClr val="black"/>
                </a:solidFill>
              </a:rPr>
              <a:t>Finalization Process</a:t>
            </a:r>
          </a:p>
          <a:p>
            <a:pPr marL="285750" indent="-285750">
              <a:buFont typeface="Arial" panose="020B0604020202020204" pitchFamily="34" charset="0"/>
              <a:buChar char="•"/>
            </a:pPr>
            <a:endParaRPr lang="en-US" dirty="0">
              <a:solidFill>
                <a:prstClr val="black"/>
              </a:solidFill>
            </a:endParaRPr>
          </a:p>
          <a:p>
            <a:r>
              <a:rPr lang="en-US" sz="2400" dirty="0" smtClean="0">
                <a:solidFill>
                  <a:prstClr val="black"/>
                </a:solidFill>
              </a:rPr>
              <a:t>When Reviewed</a:t>
            </a:r>
            <a:r>
              <a:rPr lang="en-US" dirty="0" smtClean="0">
                <a:solidFill>
                  <a:prstClr val="black"/>
                </a:solidFill>
              </a:rPr>
              <a:t>:</a:t>
            </a:r>
          </a:p>
          <a:p>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Technical Process Reviews are performed May through October</a:t>
            </a:r>
          </a:p>
          <a:p>
            <a:pPr marL="285750" indent="-285750">
              <a:buFont typeface="Arial" panose="020B0604020202020204" pitchFamily="34" charset="0"/>
              <a:buChar char="•"/>
            </a:pP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4083721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7538" y="545404"/>
            <a:ext cx="7191008" cy="584775"/>
          </a:xfrm>
          <a:prstGeom prst="rect">
            <a:avLst/>
          </a:prstGeom>
          <a:noFill/>
        </p:spPr>
        <p:txBody>
          <a:bodyPr wrap="none" rtlCol="0">
            <a:spAutoFit/>
          </a:bodyPr>
          <a:lstStyle/>
          <a:p>
            <a:r>
              <a:rPr lang="en-US" sz="3200" b="1" dirty="0" smtClean="0">
                <a:solidFill>
                  <a:prstClr val="black"/>
                </a:solidFill>
              </a:rPr>
              <a:t>Documentation Technical Process Review</a:t>
            </a:r>
            <a:endParaRPr lang="en-US" sz="3200" b="1" dirty="0">
              <a:solidFill>
                <a:prstClr val="black"/>
              </a:solidFill>
            </a:endParaRPr>
          </a:p>
        </p:txBody>
      </p:sp>
      <p:sp>
        <p:nvSpPr>
          <p:cNvPr id="5" name="TextBox 4"/>
          <p:cNvSpPr txBox="1"/>
          <p:nvPr/>
        </p:nvSpPr>
        <p:spPr>
          <a:xfrm>
            <a:off x="3603935" y="1462878"/>
            <a:ext cx="2749973" cy="1292662"/>
          </a:xfrm>
          <a:prstGeom prst="rect">
            <a:avLst/>
          </a:prstGeom>
          <a:noFill/>
        </p:spPr>
        <p:txBody>
          <a:bodyPr wrap="square" rtlCol="0">
            <a:spAutoFit/>
          </a:bodyPr>
          <a:lstStyle/>
          <a:p>
            <a:r>
              <a:rPr lang="en-US" sz="2400" b="1" dirty="0" smtClean="0">
                <a:solidFill>
                  <a:prstClr val="black"/>
                </a:solidFill>
              </a:rPr>
              <a:t>2014 TPR Results</a:t>
            </a:r>
            <a:endParaRPr lang="en-US" b="1"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a:solidFill>
                <a:prstClr val="black"/>
              </a:solidFill>
            </a:endParaRPr>
          </a:p>
        </p:txBody>
      </p:sp>
      <p:sp>
        <p:nvSpPr>
          <p:cNvPr id="6" name="Rectangle 5"/>
          <p:cNvSpPr/>
          <p:nvPr/>
        </p:nvSpPr>
        <p:spPr>
          <a:xfrm>
            <a:off x="2345042" y="2263009"/>
            <a:ext cx="6096000" cy="3416320"/>
          </a:xfrm>
          <a:prstGeom prst="rect">
            <a:avLst/>
          </a:prstGeom>
        </p:spPr>
        <p:txBody>
          <a:bodyPr>
            <a:spAutoFit/>
          </a:bodyPr>
          <a:lstStyle/>
          <a:p>
            <a:pPr lvl="5"/>
            <a:r>
              <a:rPr lang="en-US" sz="2400" b="1" dirty="0" smtClean="0">
                <a:solidFill>
                  <a:prstClr val="black"/>
                </a:solidFill>
              </a:rPr>
              <a:t>Issues:</a:t>
            </a:r>
            <a:r>
              <a:rPr lang="en-US" sz="2400" dirty="0">
                <a:solidFill>
                  <a:prstClr val="black"/>
                </a:solidFill>
              </a:rPr>
              <a:t>	</a:t>
            </a:r>
          </a:p>
          <a:p>
            <a:r>
              <a:rPr lang="en-US" sz="2400" dirty="0" smtClean="0">
                <a:solidFill>
                  <a:prstClr val="black"/>
                </a:solidFill>
              </a:rPr>
              <a:t>MCR</a:t>
            </a:r>
            <a:r>
              <a:rPr lang="en-US" sz="2400" dirty="0">
                <a:solidFill>
                  <a:prstClr val="black"/>
                </a:solidFill>
              </a:rPr>
              <a:t>	</a:t>
            </a:r>
            <a:r>
              <a:rPr lang="en-US" sz="2400" dirty="0" smtClean="0">
                <a:solidFill>
                  <a:prstClr val="black"/>
                </a:solidFill>
              </a:rPr>
              <a:t>                                                   	58</a:t>
            </a:r>
            <a:r>
              <a:rPr lang="en-US" sz="2400" dirty="0">
                <a:solidFill>
                  <a:prstClr val="black"/>
                </a:solidFill>
              </a:rPr>
              <a:t>%</a:t>
            </a:r>
          </a:p>
          <a:p>
            <a:r>
              <a:rPr lang="en-US" sz="2400" dirty="0">
                <a:solidFill>
                  <a:prstClr val="black"/>
                </a:solidFill>
              </a:rPr>
              <a:t>Missing Key Dates	</a:t>
            </a:r>
            <a:r>
              <a:rPr lang="en-US" sz="2400" dirty="0" smtClean="0">
                <a:solidFill>
                  <a:prstClr val="black"/>
                </a:solidFill>
              </a:rPr>
              <a:t>		22</a:t>
            </a:r>
            <a:r>
              <a:rPr lang="en-US" sz="2400" dirty="0">
                <a:solidFill>
                  <a:prstClr val="black"/>
                </a:solidFill>
              </a:rPr>
              <a:t>%</a:t>
            </a:r>
          </a:p>
          <a:p>
            <a:r>
              <a:rPr lang="en-US" sz="2400" dirty="0">
                <a:solidFill>
                  <a:prstClr val="black"/>
                </a:solidFill>
              </a:rPr>
              <a:t>Missing </a:t>
            </a:r>
            <a:r>
              <a:rPr lang="en-US" sz="2400" dirty="0" smtClean="0">
                <a:solidFill>
                  <a:prstClr val="black"/>
                </a:solidFill>
              </a:rPr>
              <a:t>Docs Forms</a:t>
            </a:r>
            <a:r>
              <a:rPr lang="en-US" sz="2400" dirty="0">
                <a:solidFill>
                  <a:prstClr val="black"/>
                </a:solidFill>
              </a:rPr>
              <a:t>	</a:t>
            </a:r>
            <a:r>
              <a:rPr lang="en-US" sz="2400" dirty="0" smtClean="0">
                <a:solidFill>
                  <a:prstClr val="black"/>
                </a:solidFill>
              </a:rPr>
              <a:t>	</a:t>
            </a:r>
            <a:r>
              <a:rPr lang="en-US" sz="2400" dirty="0" smtClean="0">
                <a:solidFill>
                  <a:prstClr val="black"/>
                </a:solidFill>
              </a:rPr>
              <a:t>	22</a:t>
            </a:r>
            <a:r>
              <a:rPr lang="en-US" sz="2400" dirty="0">
                <a:solidFill>
                  <a:prstClr val="black"/>
                </a:solidFill>
              </a:rPr>
              <a:t>%</a:t>
            </a:r>
          </a:p>
          <a:p>
            <a:r>
              <a:rPr lang="en-US" sz="2400" dirty="0">
                <a:solidFill>
                  <a:prstClr val="black"/>
                </a:solidFill>
              </a:rPr>
              <a:t>Pre-con held before Signed Contract	7%</a:t>
            </a:r>
          </a:p>
          <a:p>
            <a:r>
              <a:rPr lang="en-US" sz="2400" dirty="0">
                <a:solidFill>
                  <a:prstClr val="black"/>
                </a:solidFill>
              </a:rPr>
              <a:t>Missing CA-D-11	</a:t>
            </a:r>
            <a:r>
              <a:rPr lang="en-US" sz="2400" dirty="0" smtClean="0">
                <a:solidFill>
                  <a:prstClr val="black"/>
                </a:solidFill>
              </a:rPr>
              <a:t>		13</a:t>
            </a:r>
            <a:r>
              <a:rPr lang="en-US" sz="2400" dirty="0">
                <a:solidFill>
                  <a:prstClr val="black"/>
                </a:solidFill>
              </a:rPr>
              <a:t>%</a:t>
            </a:r>
          </a:p>
          <a:p>
            <a:r>
              <a:rPr lang="en-US" sz="2400" dirty="0">
                <a:solidFill>
                  <a:prstClr val="black"/>
                </a:solidFill>
              </a:rPr>
              <a:t>Missing Asphalt Tickets	</a:t>
            </a:r>
            <a:r>
              <a:rPr lang="en-US" sz="2400" dirty="0" smtClean="0">
                <a:solidFill>
                  <a:prstClr val="black"/>
                </a:solidFill>
              </a:rPr>
              <a:t>	2</a:t>
            </a:r>
            <a:r>
              <a:rPr lang="en-US" sz="2400" dirty="0">
                <a:solidFill>
                  <a:prstClr val="black"/>
                </a:solidFill>
              </a:rPr>
              <a:t>%</a:t>
            </a:r>
          </a:p>
          <a:p>
            <a:r>
              <a:rPr lang="en-US" sz="2400" dirty="0">
                <a:solidFill>
                  <a:prstClr val="black"/>
                </a:solidFill>
              </a:rPr>
              <a:t>Not using SharePoint	</a:t>
            </a:r>
            <a:r>
              <a:rPr lang="en-US" sz="2400" dirty="0" smtClean="0">
                <a:solidFill>
                  <a:prstClr val="black"/>
                </a:solidFill>
              </a:rPr>
              <a:t>	</a:t>
            </a:r>
            <a:r>
              <a:rPr lang="en-US" sz="2400" dirty="0" smtClean="0">
                <a:solidFill>
                  <a:prstClr val="black"/>
                </a:solidFill>
              </a:rPr>
              <a:t>	3</a:t>
            </a:r>
            <a:r>
              <a:rPr lang="en-US" sz="2400" dirty="0">
                <a:solidFill>
                  <a:prstClr val="black"/>
                </a:solidFill>
              </a:rPr>
              <a:t>%</a:t>
            </a:r>
          </a:p>
          <a:p>
            <a:r>
              <a:rPr lang="en-US" sz="2400" dirty="0">
                <a:solidFill>
                  <a:prstClr val="black"/>
                </a:solidFill>
              </a:rPr>
              <a:t>Missing Materials	</a:t>
            </a:r>
            <a:r>
              <a:rPr lang="en-US" sz="2400" dirty="0" smtClean="0">
                <a:solidFill>
                  <a:prstClr val="black"/>
                </a:solidFill>
              </a:rPr>
              <a:t>		2</a:t>
            </a:r>
            <a:r>
              <a:rPr lang="en-US" sz="2400" dirty="0">
                <a:solidFill>
                  <a:prstClr val="black"/>
                </a:solidFill>
              </a:rPr>
              <a:t>%</a:t>
            </a:r>
          </a:p>
        </p:txBody>
      </p:sp>
    </p:spTree>
    <p:extLst>
      <p:ext uri="{BB962C8B-B14F-4D97-AF65-F5344CB8AC3E}">
        <p14:creationId xmlns:p14="http://schemas.microsoft.com/office/powerpoint/2010/main" val="3102639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600" y="274638"/>
            <a:ext cx="7188200" cy="835071"/>
          </a:xfrm>
        </p:spPr>
        <p:txBody>
          <a:bodyPr>
            <a:normAutofit/>
          </a:bodyPr>
          <a:lstStyle/>
          <a:p>
            <a:r>
              <a:rPr lang="en-US" dirty="0" smtClean="0"/>
              <a:t>MT 95.30, MT 95.31, MT 95.32</a:t>
            </a:r>
            <a:endParaRPr lang="en-US" dirty="0"/>
          </a:p>
        </p:txBody>
      </p:sp>
      <p:sp>
        <p:nvSpPr>
          <p:cNvPr id="3" name="Content Placeholder 2"/>
          <p:cNvSpPr>
            <a:spLocks noGrp="1"/>
          </p:cNvSpPr>
          <p:nvPr>
            <p:ph idx="1"/>
          </p:nvPr>
        </p:nvSpPr>
        <p:spPr>
          <a:xfrm>
            <a:off x="2111188" y="1109710"/>
            <a:ext cx="6575612" cy="5519690"/>
          </a:xfrm>
        </p:spPr>
        <p:txBody>
          <a:bodyPr>
            <a:normAutofit fontScale="55000" lnSpcReduction="20000"/>
          </a:bodyPr>
          <a:lstStyle/>
          <a:p>
            <a:pPr marL="0" indent="0">
              <a:buNone/>
            </a:pPr>
            <a:r>
              <a:rPr lang="en-US" dirty="0" smtClean="0"/>
              <a:t>13B</a:t>
            </a:r>
            <a:r>
              <a:rPr lang="en-US" dirty="0"/>
              <a:t>. </a:t>
            </a:r>
            <a:r>
              <a:rPr lang="en-US" sz="3800" b="1" dirty="0">
                <a:solidFill>
                  <a:srgbClr val="FF0000"/>
                </a:solidFill>
              </a:rPr>
              <a:t>Cones may be substituted for drums as follows</a:t>
            </a:r>
            <a:r>
              <a:rPr lang="en-US" sz="3800" b="1" dirty="0" smtClean="0">
                <a:solidFill>
                  <a:srgbClr val="FF0000"/>
                </a:solidFill>
              </a:rPr>
              <a:t>:</a:t>
            </a:r>
          </a:p>
          <a:p>
            <a:pPr marL="0" indent="0">
              <a:buNone/>
            </a:pPr>
            <a:r>
              <a:rPr lang="en-US" sz="2900" dirty="0" smtClean="0"/>
              <a:t>	a</a:t>
            </a:r>
            <a:r>
              <a:rPr lang="en-US" sz="2900" dirty="0"/>
              <a:t>) Use of cones is permissible for either </a:t>
            </a:r>
            <a:r>
              <a:rPr lang="en-US" sz="2900" dirty="0" smtClean="0"/>
              <a:t>daytime operation </a:t>
            </a:r>
            <a:r>
              <a:rPr lang="en-US" sz="2900" dirty="0"/>
              <a:t>or </a:t>
            </a:r>
            <a:r>
              <a:rPr lang="en-US" sz="2900" dirty="0" smtClean="0"/>
              <a:t>for 	nighttime </a:t>
            </a:r>
            <a:r>
              <a:rPr lang="en-US" sz="2900" dirty="0"/>
              <a:t>operation, but shall not </a:t>
            </a:r>
            <a:r>
              <a:rPr lang="en-US" sz="2900" dirty="0" smtClean="0"/>
              <a:t>be used </a:t>
            </a:r>
            <a:r>
              <a:rPr lang="en-US" sz="2900" dirty="0"/>
              <a:t>continuously, </a:t>
            </a:r>
            <a:r>
              <a:rPr lang="en-US" sz="2900" dirty="0" smtClean="0"/>
              <a:t>day and 	night</a:t>
            </a:r>
            <a:r>
              <a:rPr lang="en-US" sz="2900" dirty="0"/>
              <a:t>. Upon completion </a:t>
            </a:r>
            <a:r>
              <a:rPr lang="en-US" sz="2900" dirty="0" smtClean="0"/>
              <a:t>of work </a:t>
            </a:r>
            <a:r>
              <a:rPr lang="en-US" sz="2900" dirty="0"/>
              <a:t>within the work </a:t>
            </a:r>
            <a:r>
              <a:rPr lang="en-US" sz="2900" dirty="0" smtClean="0"/>
              <a:t>period</a:t>
            </a:r>
            <a:r>
              <a:rPr lang="en-US" sz="2900" dirty="0"/>
              <a:t>, the </a:t>
            </a:r>
            <a:r>
              <a:rPr lang="en-US" sz="2900" dirty="0" smtClean="0"/>
              <a:t>cones 	shall be removed</a:t>
            </a:r>
            <a:r>
              <a:rPr lang="en-US" sz="2900" dirty="0"/>
              <a:t>. They may again be placed </a:t>
            </a:r>
            <a:r>
              <a:rPr lang="en-US" sz="2900" dirty="0" smtClean="0"/>
              <a:t>on </a:t>
            </a:r>
            <a:r>
              <a:rPr lang="en-US" sz="2900" dirty="0"/>
              <a:t>the highway </a:t>
            </a:r>
            <a:r>
              <a:rPr lang="en-US" sz="2900" dirty="0" smtClean="0"/>
              <a:t>in 	order to </a:t>
            </a:r>
            <a:r>
              <a:rPr lang="en-US" sz="2900" dirty="0"/>
              <a:t>resume work in the following such </a:t>
            </a:r>
            <a:r>
              <a:rPr lang="en-US" sz="2900" dirty="0" smtClean="0"/>
              <a:t>work period</a:t>
            </a:r>
          </a:p>
          <a:p>
            <a:pPr marL="0" indent="0">
              <a:buNone/>
            </a:pPr>
            <a:r>
              <a:rPr lang="en-US" sz="2900" dirty="0" smtClean="0"/>
              <a:t>	</a:t>
            </a:r>
          </a:p>
          <a:p>
            <a:pPr marL="0" indent="0">
              <a:buNone/>
            </a:pPr>
            <a:r>
              <a:rPr lang="en-US" sz="2900" dirty="0"/>
              <a:t>	</a:t>
            </a:r>
            <a:r>
              <a:rPr lang="en-US" sz="2900" dirty="0" smtClean="0"/>
              <a:t>b</a:t>
            </a:r>
            <a:r>
              <a:rPr lang="en-US" sz="2900" dirty="0"/>
              <a:t>) Cones used for daytime traffic control shall have </a:t>
            </a:r>
            <a:r>
              <a:rPr lang="en-US" sz="2900" dirty="0" smtClean="0"/>
              <a:t>a minimum 	height of 28“</a:t>
            </a:r>
          </a:p>
          <a:p>
            <a:pPr marL="0" indent="0">
              <a:buNone/>
            </a:pPr>
            <a:endParaRPr lang="en-US" sz="2900" dirty="0" smtClean="0"/>
          </a:p>
          <a:p>
            <a:pPr marL="0" indent="0">
              <a:buNone/>
            </a:pPr>
            <a:r>
              <a:rPr lang="en-US" sz="2900" dirty="0" smtClean="0"/>
              <a:t>	c</a:t>
            </a:r>
            <a:r>
              <a:rPr lang="en-US" sz="2900" dirty="0"/>
              <a:t>) Cones used for nighttime traffic control shall have </a:t>
            </a:r>
            <a:r>
              <a:rPr lang="en-US" sz="2900" dirty="0" smtClean="0"/>
              <a:t>a</a:t>
            </a:r>
          </a:p>
          <a:p>
            <a:pPr marL="0" indent="0">
              <a:buNone/>
            </a:pPr>
            <a:r>
              <a:rPr lang="en-US" sz="2900" dirty="0" smtClean="0"/>
              <a:t>	minimum height of 42“</a:t>
            </a:r>
          </a:p>
          <a:p>
            <a:pPr marL="0" indent="0">
              <a:buNone/>
            </a:pPr>
            <a:endParaRPr lang="en-US" sz="2900" dirty="0" smtClean="0"/>
          </a:p>
          <a:p>
            <a:pPr marL="0" indent="0">
              <a:buNone/>
            </a:pPr>
            <a:r>
              <a:rPr lang="en-US" sz="2900" dirty="0" smtClean="0"/>
              <a:t>	d</a:t>
            </a:r>
            <a:r>
              <a:rPr lang="en-US" sz="2900" dirty="0"/>
              <a:t>) Use of cones at night shall be prohibited along </a:t>
            </a:r>
            <a:r>
              <a:rPr lang="en-US" sz="2900" dirty="0" smtClean="0"/>
              <a:t>tapers</a:t>
            </a:r>
          </a:p>
          <a:p>
            <a:pPr marL="0" indent="0">
              <a:buNone/>
            </a:pPr>
            <a:endParaRPr lang="en-US" sz="2900" dirty="0" smtClean="0"/>
          </a:p>
          <a:p>
            <a:pPr marL="0" indent="0">
              <a:buNone/>
            </a:pPr>
            <a:r>
              <a:rPr lang="en-US" sz="4000" b="1" dirty="0" smtClean="0">
                <a:solidFill>
                  <a:srgbClr val="FF0000"/>
                </a:solidFill>
              </a:rPr>
              <a:t>	e</a:t>
            </a:r>
            <a:r>
              <a:rPr lang="en-US" sz="4000" b="1" dirty="0">
                <a:solidFill>
                  <a:srgbClr val="FF0000"/>
                </a:solidFill>
              </a:rPr>
              <a:t>) Cone spacing at night shall be at a </a:t>
            </a:r>
            <a:r>
              <a:rPr lang="en-US" sz="4000" b="1" dirty="0" smtClean="0">
                <a:solidFill>
                  <a:srgbClr val="FF0000"/>
                </a:solidFill>
              </a:rPr>
              <a:t>maximum 	of 40’</a:t>
            </a:r>
          </a:p>
          <a:p>
            <a:pPr marL="0" indent="0">
              <a:buNone/>
            </a:pPr>
            <a:endParaRPr lang="en-US" sz="4000" b="1" dirty="0" smtClean="0">
              <a:solidFill>
                <a:srgbClr val="FF0000"/>
              </a:solidFill>
            </a:endParaRPr>
          </a:p>
          <a:p>
            <a:pPr marL="0" indent="0">
              <a:buNone/>
            </a:pPr>
            <a:r>
              <a:rPr lang="en-US" sz="2600" dirty="0" smtClean="0"/>
              <a:t>	</a:t>
            </a:r>
            <a:r>
              <a:rPr lang="en-US" sz="2900" dirty="0" smtClean="0"/>
              <a:t>f</a:t>
            </a:r>
            <a:r>
              <a:rPr lang="en-US" sz="2900" dirty="0"/>
              <a:t>) Where cones are substituted for drums along tangents</a:t>
            </a:r>
            <a:r>
              <a:rPr lang="en-US" sz="2900" dirty="0" smtClean="0"/>
              <a:t>, 	intermixing of </a:t>
            </a:r>
            <a:r>
              <a:rPr lang="en-US" sz="2900" dirty="0"/>
              <a:t>channelizing devices within the same </a:t>
            </a:r>
            <a:r>
              <a:rPr lang="en-US" sz="2900" dirty="0" smtClean="0"/>
              <a:t>run will not 	be permitted</a:t>
            </a:r>
            <a:r>
              <a:rPr lang="en-US" sz="2900" dirty="0"/>
              <a:t>. </a:t>
            </a:r>
            <a:r>
              <a:rPr lang="en-US" sz="2900" dirty="0" smtClean="0"/>
              <a:t> Either </a:t>
            </a:r>
            <a:r>
              <a:rPr lang="en-US" sz="2900" dirty="0"/>
              <a:t>cones shall be </a:t>
            </a:r>
            <a:r>
              <a:rPr lang="en-US" sz="2900" dirty="0" smtClean="0"/>
              <a:t>used for </a:t>
            </a:r>
            <a:r>
              <a:rPr lang="en-US" sz="2900" dirty="0"/>
              <a:t>the entire </a:t>
            </a:r>
            <a:r>
              <a:rPr lang="en-US" sz="2900" dirty="0" smtClean="0"/>
              <a:t>length </a:t>
            </a:r>
            <a:r>
              <a:rPr lang="en-US" sz="2900" dirty="0"/>
              <a:t>of </a:t>
            </a:r>
            <a:r>
              <a:rPr lang="en-US" sz="2900" dirty="0" smtClean="0"/>
              <a:t>	the tangent </a:t>
            </a:r>
            <a:r>
              <a:rPr lang="en-US" sz="2900" dirty="0"/>
              <a:t>section, </a:t>
            </a:r>
            <a:r>
              <a:rPr lang="en-US" sz="2900" dirty="0" smtClean="0"/>
              <a:t>or drums </a:t>
            </a:r>
            <a:r>
              <a:rPr lang="en-US" sz="2900" dirty="0"/>
              <a:t>shall be used for the </a:t>
            </a:r>
            <a:r>
              <a:rPr lang="en-US" sz="2900" dirty="0" smtClean="0"/>
              <a:t>entire length</a:t>
            </a:r>
            <a:endParaRPr lang="en-US" sz="29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3639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8760" y="320040"/>
            <a:ext cx="7635240" cy="1508760"/>
          </a:xfrm>
        </p:spPr>
        <p:txBody>
          <a:bodyPr>
            <a:noAutofit/>
          </a:bodyPr>
          <a:lstStyle/>
          <a:p>
            <a:r>
              <a:rPr lang="en-US" sz="4800" b="1" dirty="0">
                <a:effectLst>
                  <a:outerShdw blurRad="38100" dist="38100" dir="2700000" algn="tl">
                    <a:srgbClr val="000000">
                      <a:alpha val="43137"/>
                    </a:srgbClr>
                  </a:outerShdw>
                </a:effectLst>
                <a:latin typeface="Book Antiqua" panose="02040602050305030304" pitchFamily="18" charset="0"/>
              </a:rPr>
              <a:t>Change Order and Specifications</a:t>
            </a:r>
          </a:p>
        </p:txBody>
      </p:sp>
      <p:sp>
        <p:nvSpPr>
          <p:cNvPr id="3" name="Subtitle 2"/>
          <p:cNvSpPr>
            <a:spLocks noGrp="1"/>
          </p:cNvSpPr>
          <p:nvPr>
            <p:ph type="subTitle" idx="1"/>
          </p:nvPr>
        </p:nvSpPr>
        <p:spPr>
          <a:xfrm>
            <a:off x="2173357" y="2915478"/>
            <a:ext cx="6124609" cy="3260035"/>
          </a:xfrm>
        </p:spPr>
        <p:txBody>
          <a:bodyPr>
            <a:normAutofit lnSpcReduction="10000"/>
          </a:bodyPr>
          <a:lstStyle/>
          <a:p>
            <a:endParaRPr lang="en-US" sz="1600" dirty="0"/>
          </a:p>
          <a:p>
            <a:r>
              <a:rPr lang="en-US" sz="3000" dirty="0" smtClean="0">
                <a:latin typeface="Book Antiqua" panose="02040602050305030304" pitchFamily="18" charset="0"/>
              </a:rPr>
              <a:t>Merka Flynn</a:t>
            </a:r>
            <a:endParaRPr lang="en-US" sz="3000" dirty="0">
              <a:latin typeface="Book Antiqua" panose="02040602050305030304" pitchFamily="18" charset="0"/>
            </a:endParaRPr>
          </a:p>
          <a:p>
            <a:r>
              <a:rPr lang="en-US" sz="3000" dirty="0" smtClean="0">
                <a:latin typeface="Book Antiqua" panose="02040602050305030304" pitchFamily="18" charset="0"/>
              </a:rPr>
              <a:t>Program Manager</a:t>
            </a:r>
          </a:p>
          <a:p>
            <a:endParaRPr lang="en-US" sz="2800" dirty="0" smtClean="0">
              <a:latin typeface="Book Antiqua" panose="02040602050305030304" pitchFamily="18" charset="0"/>
            </a:endParaRPr>
          </a:p>
          <a:p>
            <a:endParaRPr lang="en-US" sz="2800" dirty="0">
              <a:latin typeface="Book Antiqua" panose="02040602050305030304" pitchFamily="18" charset="0"/>
            </a:endParaRPr>
          </a:p>
          <a:p>
            <a:r>
              <a:rPr lang="en-US" sz="2800" dirty="0" smtClean="0">
                <a:latin typeface="Book Antiqua" panose="02040602050305030304" pitchFamily="18" charset="0"/>
              </a:rPr>
              <a:t>(614) 752-9018</a:t>
            </a:r>
          </a:p>
          <a:p>
            <a:r>
              <a:rPr lang="en-US" sz="2800" dirty="0" smtClean="0">
                <a:latin typeface="Book Antiqua" panose="02040602050305030304" pitchFamily="18" charset="0"/>
              </a:rPr>
              <a:t>Merka.Flynn@dot.state.oh.us</a:t>
            </a:r>
            <a:endParaRPr lang="en-US" dirty="0"/>
          </a:p>
        </p:txBody>
      </p:sp>
    </p:spTree>
    <p:extLst>
      <p:ext uri="{BB962C8B-B14F-4D97-AF65-F5344CB8AC3E}">
        <p14:creationId xmlns:p14="http://schemas.microsoft.com/office/powerpoint/2010/main" val="19206518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 Order – 2014 Summary</a:t>
            </a:r>
            <a:endParaRPr lang="en-US" dirty="0"/>
          </a:p>
        </p:txBody>
      </p:sp>
      <p:sp>
        <p:nvSpPr>
          <p:cNvPr id="3" name="Content Placeholder 2"/>
          <p:cNvSpPr>
            <a:spLocks noGrp="1"/>
          </p:cNvSpPr>
          <p:nvPr>
            <p:ph idx="1"/>
          </p:nvPr>
        </p:nvSpPr>
        <p:spPr>
          <a:xfrm>
            <a:off x="2544024" y="1600199"/>
            <a:ext cx="5776112" cy="4572000"/>
          </a:xfrm>
        </p:spPr>
        <p:txBody>
          <a:bodyPr/>
          <a:lstStyle/>
          <a:p>
            <a:r>
              <a:rPr lang="en-US" dirty="0" smtClean="0"/>
              <a:t>188 requests were processed for Over Contract Limit </a:t>
            </a:r>
            <a:r>
              <a:rPr lang="en-US" dirty="0" smtClean="0"/>
              <a:t>Work</a:t>
            </a:r>
          </a:p>
          <a:p>
            <a:pPr marL="0" indent="0">
              <a:buNone/>
            </a:pPr>
            <a:endParaRPr lang="en-US" dirty="0" smtClean="0"/>
          </a:p>
          <a:p>
            <a:r>
              <a:rPr lang="en-US" dirty="0" smtClean="0"/>
              <a:t>111 Non-Retroactive </a:t>
            </a:r>
            <a:r>
              <a:rPr lang="en-US" dirty="0" smtClean="0"/>
              <a:t>requests</a:t>
            </a:r>
          </a:p>
          <a:p>
            <a:pPr marL="0" indent="0">
              <a:buNone/>
            </a:pPr>
            <a:endParaRPr lang="en-US" dirty="0" smtClean="0"/>
          </a:p>
          <a:p>
            <a:r>
              <a:rPr lang="en-US" dirty="0" smtClean="0"/>
              <a:t>77 Retroactive requests</a:t>
            </a:r>
            <a:br>
              <a:rPr lang="en-US" dirty="0" smtClean="0"/>
            </a:br>
            <a:endParaRPr lang="en-US" dirty="0" smtClean="0"/>
          </a:p>
          <a:p>
            <a:endParaRPr lang="en-US" dirty="0" smtClean="0"/>
          </a:p>
        </p:txBody>
      </p:sp>
    </p:spTree>
    <p:extLst>
      <p:ext uri="{BB962C8B-B14F-4D97-AF65-F5344CB8AC3E}">
        <p14:creationId xmlns:p14="http://schemas.microsoft.com/office/powerpoint/2010/main" val="2456314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599" y="393907"/>
            <a:ext cx="7188200" cy="1143000"/>
          </a:xfrm>
        </p:spPr>
        <p:txBody>
          <a:bodyPr>
            <a:normAutofit fontScale="90000"/>
          </a:bodyPr>
          <a:lstStyle/>
          <a:p>
            <a:r>
              <a:rPr lang="en-US" dirty="0" smtClean="0"/>
              <a:t>Value of Change Order Requests Over Contract Limits – 2014</a:t>
            </a:r>
            <a:br>
              <a:rPr lang="en-US" dirty="0" smtClean="0"/>
            </a:br>
            <a:endParaRPr lang="en-US" dirty="0"/>
          </a:p>
        </p:txBody>
      </p:sp>
      <p:pic>
        <p:nvPicPr>
          <p:cNvPr id="7" name="Picture 6"/>
          <p:cNvPicPr>
            <a:picLocks noChangeAspect="1"/>
          </p:cNvPicPr>
          <p:nvPr/>
        </p:nvPicPr>
        <p:blipFill>
          <a:blip r:embed="rId2"/>
          <a:stretch>
            <a:fillRect/>
          </a:stretch>
        </p:blipFill>
        <p:spPr>
          <a:xfrm>
            <a:off x="3096285" y="1719469"/>
            <a:ext cx="4952245" cy="5025363"/>
          </a:xfrm>
          <a:prstGeom prst="rect">
            <a:avLst/>
          </a:prstGeom>
        </p:spPr>
      </p:pic>
    </p:spTree>
    <p:extLst>
      <p:ext uri="{BB962C8B-B14F-4D97-AF65-F5344CB8AC3E}">
        <p14:creationId xmlns:p14="http://schemas.microsoft.com/office/powerpoint/2010/main" val="39079162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456" y="274638"/>
            <a:ext cx="6577343" cy="1143000"/>
          </a:xfrm>
        </p:spPr>
        <p:txBody>
          <a:bodyPr>
            <a:normAutofit/>
          </a:bodyPr>
          <a:lstStyle/>
          <a:p>
            <a:r>
              <a:rPr lang="en-US" dirty="0" smtClean="0"/>
              <a:t>Specification Update</a:t>
            </a:r>
            <a:endParaRPr lang="en-US" dirty="0"/>
          </a:p>
        </p:txBody>
      </p:sp>
      <p:sp>
        <p:nvSpPr>
          <p:cNvPr id="3" name="Content Placeholder 2"/>
          <p:cNvSpPr>
            <a:spLocks noGrp="1"/>
          </p:cNvSpPr>
          <p:nvPr>
            <p:ph idx="1"/>
          </p:nvPr>
        </p:nvSpPr>
        <p:spPr>
          <a:xfrm>
            <a:off x="2353901" y="1600199"/>
            <a:ext cx="6332899" cy="4572000"/>
          </a:xfrm>
        </p:spPr>
        <p:txBody>
          <a:bodyPr/>
          <a:lstStyle/>
          <a:p>
            <a:r>
              <a:rPr lang="en-US" dirty="0" smtClean="0"/>
              <a:t>Quarterly specifications will be issued throughout 2015</a:t>
            </a:r>
          </a:p>
          <a:p>
            <a:r>
              <a:rPr lang="en-US" dirty="0" smtClean="0"/>
              <a:t>ODOT will be working on the Draft 2016 C&amp;MS and MOP through out this year  </a:t>
            </a:r>
          </a:p>
          <a:p>
            <a:r>
              <a:rPr lang="en-US" dirty="0" smtClean="0"/>
              <a:t>Contact the appropriate Specification Chair for updated schedules and information</a:t>
            </a:r>
          </a:p>
          <a:p>
            <a:endParaRPr lang="en-US" dirty="0" smtClean="0"/>
          </a:p>
        </p:txBody>
      </p:sp>
    </p:spTree>
    <p:extLst>
      <p:ext uri="{BB962C8B-B14F-4D97-AF65-F5344CB8AC3E}">
        <p14:creationId xmlns:p14="http://schemas.microsoft.com/office/powerpoint/2010/main" val="502555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060" y="274638"/>
            <a:ext cx="6305740" cy="1143000"/>
          </a:xfrm>
        </p:spPr>
        <p:txBody>
          <a:bodyPr>
            <a:normAutofit/>
          </a:bodyPr>
          <a:lstStyle/>
          <a:p>
            <a:r>
              <a:rPr lang="en-US" dirty="0" smtClean="0"/>
              <a:t>Cone Spacing</a:t>
            </a:r>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061" y="1173344"/>
            <a:ext cx="6627138" cy="5553382"/>
          </a:xfrm>
          <a:prstGeom prst="rect">
            <a:avLst/>
          </a:prstGeom>
        </p:spPr>
      </p:pic>
      <p:sp>
        <p:nvSpPr>
          <p:cNvPr id="6" name="TextBox 5"/>
          <p:cNvSpPr txBox="1"/>
          <p:nvPr/>
        </p:nvSpPr>
        <p:spPr>
          <a:xfrm>
            <a:off x="3964877" y="5518622"/>
            <a:ext cx="4520096" cy="584775"/>
          </a:xfrm>
          <a:prstGeom prst="rect">
            <a:avLst/>
          </a:prstGeom>
          <a:noFill/>
        </p:spPr>
        <p:txBody>
          <a:bodyPr wrap="square" rtlCol="0">
            <a:spAutoFit/>
          </a:bodyPr>
          <a:lstStyle/>
          <a:p>
            <a:r>
              <a:rPr lang="en-US" sz="3200" dirty="0" smtClean="0">
                <a:solidFill>
                  <a:schemeClr val="bg1"/>
                </a:solidFill>
              </a:rPr>
              <a:t>Spacing of cones at night</a:t>
            </a:r>
            <a:endParaRPr lang="en-US" sz="3200" dirty="0">
              <a:solidFill>
                <a:schemeClr val="bg1"/>
              </a:solidFill>
            </a:endParaRPr>
          </a:p>
        </p:txBody>
      </p:sp>
    </p:spTree>
    <p:extLst>
      <p:ext uri="{BB962C8B-B14F-4D97-AF65-F5344CB8AC3E}">
        <p14:creationId xmlns:p14="http://schemas.microsoft.com/office/powerpoint/2010/main" val="2804695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Cone Spacing</a:t>
            </a:r>
          </a:p>
        </p:txBody>
      </p:sp>
      <p:pic>
        <p:nvPicPr>
          <p:cNvPr id="4" name="Picture 3"/>
          <p:cNvPicPr>
            <a:picLocks noChangeAspect="1"/>
          </p:cNvPicPr>
          <p:nvPr/>
        </p:nvPicPr>
        <p:blipFill>
          <a:blip r:embed="rId2"/>
          <a:stretch>
            <a:fillRect/>
          </a:stretch>
        </p:blipFill>
        <p:spPr>
          <a:xfrm>
            <a:off x="1692189" y="1494715"/>
            <a:ext cx="6994611" cy="5243152"/>
          </a:xfrm>
          <a:prstGeom prst="rect">
            <a:avLst/>
          </a:prstGeom>
        </p:spPr>
      </p:pic>
      <p:sp>
        <p:nvSpPr>
          <p:cNvPr id="5" name="Rectangle 4"/>
          <p:cNvSpPr/>
          <p:nvPr/>
        </p:nvSpPr>
        <p:spPr>
          <a:xfrm>
            <a:off x="5140411" y="5493263"/>
            <a:ext cx="3278659" cy="461665"/>
          </a:xfrm>
          <a:prstGeom prst="rect">
            <a:avLst/>
          </a:prstGeom>
        </p:spPr>
        <p:txBody>
          <a:bodyPr wrap="square">
            <a:spAutoFit/>
          </a:bodyPr>
          <a:lstStyle/>
          <a:p>
            <a:r>
              <a:rPr lang="en-US" sz="2400" dirty="0">
                <a:solidFill>
                  <a:schemeClr val="bg1"/>
                </a:solidFill>
              </a:rPr>
              <a:t>Spacing </a:t>
            </a:r>
            <a:r>
              <a:rPr lang="en-US" sz="2400" dirty="0" smtClean="0">
                <a:solidFill>
                  <a:schemeClr val="bg1"/>
                </a:solidFill>
              </a:rPr>
              <a:t>of </a:t>
            </a:r>
            <a:r>
              <a:rPr lang="en-US" sz="2400" dirty="0">
                <a:solidFill>
                  <a:schemeClr val="bg1"/>
                </a:solidFill>
              </a:rPr>
              <a:t>cones at night</a:t>
            </a:r>
          </a:p>
        </p:txBody>
      </p:sp>
    </p:spTree>
    <p:extLst>
      <p:ext uri="{BB962C8B-B14F-4D97-AF65-F5344CB8AC3E}">
        <p14:creationId xmlns:p14="http://schemas.microsoft.com/office/powerpoint/2010/main" val="326189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055" y="274638"/>
            <a:ext cx="5798744" cy="1143000"/>
          </a:xfrm>
        </p:spPr>
        <p:txBody>
          <a:bodyPr>
            <a:normAutofit fontScale="90000"/>
          </a:bodyPr>
          <a:lstStyle/>
          <a:p>
            <a:r>
              <a:rPr lang="en-US" dirty="0" smtClean="0"/>
              <a:t>Portable Barrier Connections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0431" y="1653028"/>
            <a:ext cx="6671141" cy="5091804"/>
          </a:xfrm>
        </p:spPr>
      </p:pic>
    </p:spTree>
    <p:extLst>
      <p:ext uri="{BB962C8B-B14F-4D97-AF65-F5344CB8AC3E}">
        <p14:creationId xmlns:p14="http://schemas.microsoft.com/office/powerpoint/2010/main" val="473069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900" y="274638"/>
            <a:ext cx="6332899" cy="1143000"/>
          </a:xfrm>
        </p:spPr>
        <p:txBody>
          <a:bodyPr>
            <a:normAutofit fontScale="90000"/>
          </a:bodyPr>
          <a:lstStyle/>
          <a:p>
            <a:r>
              <a:rPr lang="en-US" dirty="0"/>
              <a:t>Portable Barrier Connections</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7275" y="1600200"/>
            <a:ext cx="6599976" cy="5135578"/>
          </a:xfrm>
        </p:spPr>
      </p:pic>
    </p:spTree>
    <p:extLst>
      <p:ext uri="{BB962C8B-B14F-4D97-AF65-F5344CB8AC3E}">
        <p14:creationId xmlns:p14="http://schemas.microsoft.com/office/powerpoint/2010/main" val="3780748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966D1B1F-0762-44CE-91FA-A1323E58F4F5}" vid="{8707AEA0-C843-4B2F-B7D6-F918E339FA4A}"/>
    </a:ext>
  </a:ext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2013 Conaway Conferenc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B3F82C0E416344BB52A49E32F55FC1" ma:contentTypeVersion="0" ma:contentTypeDescription="Create a new document." ma:contentTypeScope="" ma:versionID="8ddb508e366312baaea4f70999432933">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2C7B8BC-E664-42AA-9A2C-A58C055F9D32}"/>
</file>

<file path=customXml/itemProps2.xml><?xml version="1.0" encoding="utf-8"?>
<ds:datastoreItem xmlns:ds="http://schemas.openxmlformats.org/officeDocument/2006/customXml" ds:itemID="{E560618B-DFFF-4229-98E3-9A727CEF554B}"/>
</file>

<file path=customXml/itemProps3.xml><?xml version="1.0" encoding="utf-8"?>
<ds:datastoreItem xmlns:ds="http://schemas.openxmlformats.org/officeDocument/2006/customXml" ds:itemID="{76D32588-4147-4265-BCFE-FC878A650AFF}"/>
</file>

<file path=docProps/app.xml><?xml version="1.0" encoding="utf-8"?>
<Properties xmlns="http://schemas.openxmlformats.org/officeDocument/2006/extended-properties" xmlns:vt="http://schemas.openxmlformats.org/officeDocument/2006/docPropsVTypes">
  <Template/>
  <TotalTime>1632</TotalTime>
  <Words>2025</Words>
  <Application>Microsoft Office PowerPoint</Application>
  <PresentationFormat>On-screen Show (4:3)</PresentationFormat>
  <Paragraphs>327</Paragraphs>
  <Slides>53</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53</vt:i4>
      </vt:variant>
    </vt:vector>
  </HeadingPairs>
  <TitlesOfParts>
    <vt:vector size="64" baseType="lpstr">
      <vt:lpstr>Arial</vt:lpstr>
      <vt:lpstr>Book Antiqua</vt:lpstr>
      <vt:lpstr>Calibri</vt:lpstr>
      <vt:lpstr>Courier New</vt:lpstr>
      <vt:lpstr>Lucida Sans</vt:lpstr>
      <vt:lpstr>Wingdings</vt:lpstr>
      <vt:lpstr>Wingdings 2</vt:lpstr>
      <vt:lpstr>Wingdings 3</vt:lpstr>
      <vt:lpstr>Theme2</vt:lpstr>
      <vt:lpstr>Apex</vt:lpstr>
      <vt:lpstr>2013 Conaway Conference Template</vt:lpstr>
      <vt:lpstr>2015 Conaway Conference</vt:lpstr>
      <vt:lpstr>Traffic and Roadway  Technical Process Reviews</vt:lpstr>
      <vt:lpstr>Traffic and Roadway TPR’s</vt:lpstr>
      <vt:lpstr>Drum Spacing</vt:lpstr>
      <vt:lpstr>MT 95.30, MT 95.31, MT 95.32</vt:lpstr>
      <vt:lpstr>Cone Spacing</vt:lpstr>
      <vt:lpstr>Cone Spacing</vt:lpstr>
      <vt:lpstr>Portable Barrier Connections</vt:lpstr>
      <vt:lpstr>Portable Barrier Connections</vt:lpstr>
      <vt:lpstr>Work Zone Speed Zones</vt:lpstr>
      <vt:lpstr>Work Zone Speed Zones</vt:lpstr>
      <vt:lpstr>Work Zone Speed Zones</vt:lpstr>
      <vt:lpstr>Work Zone Speed Zones</vt:lpstr>
      <vt:lpstr>Work Zone Speed Zones</vt:lpstr>
      <vt:lpstr>Questions</vt:lpstr>
      <vt:lpstr>Earthwork Technical Process Reviews</vt:lpstr>
      <vt:lpstr>Item 203 – Roadway Excavation And Embankment </vt:lpstr>
      <vt:lpstr>Roadway Excavation And Embankment</vt:lpstr>
      <vt:lpstr>Item 206 – Chemically Stabilized Subgrade</vt:lpstr>
      <vt:lpstr>Chemically Stabilized Subgrade</vt:lpstr>
      <vt:lpstr>Chemically Stabilized Subgrade</vt:lpstr>
      <vt:lpstr>Chemically Stabilized Subgrade</vt:lpstr>
      <vt:lpstr>Chemically Stabilized Subgrade</vt:lpstr>
      <vt:lpstr>Unique Subgrade Condition</vt:lpstr>
      <vt:lpstr>Chemically Stabilized Subgrade</vt:lpstr>
      <vt:lpstr>Item 204 – Proof Rolling</vt:lpstr>
      <vt:lpstr>Item 304 – Aggregate Base</vt:lpstr>
      <vt:lpstr>Item 507 – Bearing Piles</vt:lpstr>
      <vt:lpstr>Item 840 – Mechanically Stabilized Earth Wall</vt:lpstr>
      <vt:lpstr>Mechanically Stabilized Earth Wall</vt:lpstr>
      <vt:lpstr>Mechanically Stabilized Earth Wall</vt:lpstr>
      <vt:lpstr>Mechanically Stabilized Earth Wall</vt:lpstr>
      <vt:lpstr>Mechanically Stabilized Earth Wall</vt:lpstr>
      <vt:lpstr>Mechanically Stabilized Earth Wall</vt:lpstr>
      <vt:lpstr>Mechanically Stabilized Earth Wall</vt:lpstr>
      <vt:lpstr>Mechanically Stabilized Earth Wall</vt:lpstr>
      <vt:lpstr>Item 863 - Reinforced Soil Slope</vt:lpstr>
      <vt:lpstr>Item 208 – Rock Blasting</vt:lpstr>
      <vt:lpstr>Pavement Technical Process Reviews </vt:lpstr>
      <vt:lpstr>Segregation</vt:lpstr>
      <vt:lpstr>Scabbing</vt:lpstr>
      <vt:lpstr>Auger / Tunnel Extensions</vt:lpstr>
      <vt:lpstr>401.17 Longitudinal Joints</vt:lpstr>
      <vt:lpstr>401.17 Longitudinal Joints</vt:lpstr>
      <vt:lpstr>407 Tack Coat</vt:lpstr>
      <vt:lpstr>PowerPoint Presentation</vt:lpstr>
      <vt:lpstr>Documentation Technical Process Reviews</vt:lpstr>
      <vt:lpstr>PowerPoint Presentation</vt:lpstr>
      <vt:lpstr>PowerPoint Presentation</vt:lpstr>
      <vt:lpstr>Change Order and Specifications</vt:lpstr>
      <vt:lpstr>Change Order – 2014 Summary</vt:lpstr>
      <vt:lpstr>Value of Change Order Requests Over Contract Limits – 2014 </vt:lpstr>
      <vt:lpstr>Specification Update</vt:lpstr>
    </vt:vector>
  </TitlesOfParts>
  <Company>Ohio Dept.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Claudette Durham</dc:creator>
  <cp:lastModifiedBy>Claudette Durham</cp:lastModifiedBy>
  <cp:revision>181</cp:revision>
  <cp:lastPrinted>2015-03-04T15:38:35Z</cp:lastPrinted>
  <dcterms:created xsi:type="dcterms:W3CDTF">2015-01-30T17:21:05Z</dcterms:created>
  <dcterms:modified xsi:type="dcterms:W3CDTF">2015-03-13T14:33:24Z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0x01010031B3F82C0E416344BB52A49E32F55FC1</vt:lpwstr>
  </property>
</Properties>
</file>